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2" r:id="rId2"/>
    <p:sldMasterId id="2147483678" r:id="rId3"/>
    <p:sldMasterId id="2147483693" r:id="rId4"/>
  </p:sldMasterIdLst>
  <p:notesMasterIdLst>
    <p:notesMasterId r:id="rId56"/>
  </p:notesMasterIdLst>
  <p:handoutMasterIdLst>
    <p:handoutMasterId r:id="rId57"/>
  </p:handoutMasterIdLst>
  <p:sldIdLst>
    <p:sldId id="256" r:id="rId5"/>
    <p:sldId id="493" r:id="rId6"/>
    <p:sldId id="497" r:id="rId7"/>
    <p:sldId id="498" r:id="rId8"/>
    <p:sldId id="499" r:id="rId9"/>
    <p:sldId id="500" r:id="rId10"/>
    <p:sldId id="582" r:id="rId11"/>
    <p:sldId id="501" r:id="rId12"/>
    <p:sldId id="502" r:id="rId13"/>
    <p:sldId id="559" r:id="rId14"/>
    <p:sldId id="509" r:id="rId15"/>
    <p:sldId id="513" r:id="rId16"/>
    <p:sldId id="514" r:id="rId17"/>
    <p:sldId id="516" r:id="rId18"/>
    <p:sldId id="561" r:id="rId19"/>
    <p:sldId id="583" r:id="rId20"/>
    <p:sldId id="518" r:id="rId21"/>
    <p:sldId id="584" r:id="rId22"/>
    <p:sldId id="566" r:id="rId23"/>
    <p:sldId id="565" r:id="rId24"/>
    <p:sldId id="526" r:id="rId25"/>
    <p:sldId id="527" r:id="rId26"/>
    <p:sldId id="567" r:id="rId27"/>
    <p:sldId id="578" r:id="rId28"/>
    <p:sldId id="569" r:id="rId29"/>
    <p:sldId id="528" r:id="rId30"/>
    <p:sldId id="529" r:id="rId31"/>
    <p:sldId id="585" r:id="rId32"/>
    <p:sldId id="532" r:id="rId33"/>
    <p:sldId id="533" r:id="rId34"/>
    <p:sldId id="539" r:id="rId35"/>
    <p:sldId id="540" r:id="rId36"/>
    <p:sldId id="541" r:id="rId37"/>
    <p:sldId id="542" r:id="rId38"/>
    <p:sldId id="543" r:id="rId39"/>
    <p:sldId id="586" r:id="rId40"/>
    <p:sldId id="545" r:id="rId41"/>
    <p:sldId id="579" r:id="rId42"/>
    <p:sldId id="571" r:id="rId43"/>
    <p:sldId id="580" r:id="rId44"/>
    <p:sldId id="572" r:id="rId45"/>
    <p:sldId id="574" r:id="rId46"/>
    <p:sldId id="573" r:id="rId47"/>
    <p:sldId id="581" r:id="rId48"/>
    <p:sldId id="576" r:id="rId49"/>
    <p:sldId id="550" r:id="rId50"/>
    <p:sldId id="551" r:id="rId51"/>
    <p:sldId id="560" r:id="rId52"/>
    <p:sldId id="555" r:id="rId53"/>
    <p:sldId id="562" r:id="rId54"/>
    <p:sldId id="492" r:id="rId5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BC5E00"/>
    <a:srgbClr val="663300"/>
    <a:srgbClr val="FEC758"/>
    <a:srgbClr val="0000FF"/>
    <a:srgbClr val="B2B2B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370" autoAdjust="0"/>
    <p:restoredTop sz="95853" autoAdjust="0"/>
  </p:normalViewPr>
  <p:slideViewPr>
    <p:cSldViewPr snapToGrid="0">
      <p:cViewPr varScale="1">
        <p:scale>
          <a:sx n="63" d="100"/>
          <a:sy n="63" d="100"/>
        </p:scale>
        <p:origin x="17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659" y="-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3" y="0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3" y="8917422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BA4C2A-1F3C-4F7B-A64E-2B5B9332B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974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3341" y="0"/>
            <a:ext cx="436275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0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Tellefsen and Company, L.L.C. @2012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8917422"/>
            <a:ext cx="3077740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6BA8C2-A37A-45E3-A432-E1A03C475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7798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438" indent="-291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5289" indent="-2330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1404" indent="-2330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7519" indent="-2330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3635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9750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5866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1981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Tellefsen and Company, L.L.C. @2012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438" indent="-291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5289" indent="-2330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1404" indent="-2330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7519" indent="-2330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3635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9750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5866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1981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88677B-6897-46F8-A237-C4CF724DF0A3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474832" y="0"/>
            <a:ext cx="4688408" cy="469424"/>
          </a:xfrm>
        </p:spPr>
        <p:txBody>
          <a:bodyPr/>
          <a:lstStyle/>
          <a:p>
            <a:pPr>
              <a:defRPr/>
            </a:pPr>
            <a:r>
              <a:rPr lang="en-US" dirty="0"/>
              <a:t>Market Research - Trading Systems and Network Services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109908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814913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924050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153265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0E89B2-3C17-4C0C-ACE2-46BE11D29A71}" type="slidenum">
              <a:rPr lang="en-US" altLang="en-US" sz="1200" b="0" smtClean="0">
                <a:latin typeface="Times New Roman" pitchFamily="18" charset="0"/>
              </a:rPr>
              <a:pPr/>
              <a:t>2</a:t>
            </a:fld>
            <a:endParaRPr lang="en-US" altLang="en-US" sz="1200" b="0" dirty="0">
              <a:latin typeface="Times New Roman" pitchFamily="18" charset="0"/>
            </a:endParaRPr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102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3105197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807307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007073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3914000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1378799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1865121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1806892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1124129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323733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168146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1173429" y="164808"/>
            <a:ext cx="5205212" cy="469424"/>
          </a:xfrm>
        </p:spPr>
        <p:txBody>
          <a:bodyPr/>
          <a:lstStyle/>
          <a:p>
            <a:pPr>
              <a:defRPr/>
            </a:pPr>
            <a:r>
              <a:rPr lang="en-US" altLang="en-US" b="1" i="1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4044507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3900229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084606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6506639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13170252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296C99-AEC7-45BA-8F4F-CD2AEAD3F67A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40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Tellefsen and Company, L.L.C. @2012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6BA8C2-A37A-45E3-A432-E1A03C47555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Dodd-Frank Act and Business Continuity Management Impacts</a:t>
            </a:r>
          </a:p>
        </p:txBody>
      </p:sp>
    </p:spTree>
    <p:extLst>
      <p:ext uri="{BB962C8B-B14F-4D97-AF65-F5344CB8AC3E}">
        <p14:creationId xmlns:p14="http://schemas.microsoft.com/office/powerpoint/2010/main" val="76897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Summary Results - January 2013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0C9E-7F2E-44BB-980E-01B39070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4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5745D-003E-47F3-946C-51299A7AC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D06F-564E-4427-811D-501BB9E70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9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210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F6E6-565D-4A04-898A-F603BD976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2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CL 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6248400"/>
            <a:ext cx="234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6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87D9-D50A-4290-BBB4-FB22EB147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3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4548-FD06-4C53-9893-339734138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5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DF18-3FDC-407C-8598-02C37FB55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17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91D-DC42-4A2B-8364-D0766314E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18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F78F-760C-47E9-8C25-6B0EDBB19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1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076C-204D-4F9E-B0D4-FAB480A9B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5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4644-A1B1-4063-B706-03FB8503E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36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5CFE-FDF3-4B7F-AABB-7D8CCA5C6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11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3752-CA87-439A-A74F-D088EBFFF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2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4AF4-055A-4A02-8188-344871C21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4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AC0F-E83B-48BF-96A1-0FD0D4596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29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C520-2694-49FD-9555-37DE873C5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94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F908-12AC-4D3F-A91E-45037C87B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15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B05C-AE91-4CA6-BA64-80DF9879A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A4FC-E9A0-424B-946B-E2E969986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77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26C1-1E3F-4249-87C4-76CFD0279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F737-05A1-49BA-8006-CEB59599C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8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1E84-1281-47CA-9092-1EE1BB791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BA1B-5995-4C8A-953B-6E73EA94B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51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8CC8-DBC3-4816-BB9E-B3E9D76B8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35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2EBB-594C-486D-8A09-51ADFF59B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36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2247-8F0E-4A10-A18F-0A9D21DFD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97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5983-013A-4D45-BFE3-29A419C83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04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5CF5-AD97-4D47-B14D-8AC259EB9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05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3A56-21B4-4B96-A42A-530820E8A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87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449BE-2833-4A7B-A05F-ACE9F5D54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5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6CAAD-3787-46B5-B7F4-A7FE65863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8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B1B6-67A2-4E30-BC70-B8E79D07E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35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9296-98F4-46A1-BA68-7948A20E9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2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2EDE-B6C9-49DF-B9F1-E1607FDF6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38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1FF8-0BDC-46B7-9F4E-6F6065E82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40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971E-875A-496E-ABCB-90D912BF9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86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850A-B552-49F4-A434-8EC8810B2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66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8C0D-8439-42F1-A46A-B33DC6B3F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50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C466-1C4C-4815-9141-A1E26B73C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61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7608-90D9-48BF-AA5B-1884DA371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68BD-EC8D-42A6-9906-264EFFCD8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8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CBFC-E6F5-46CE-BE6A-A5B28CA84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E853-22D1-48AB-B36D-4C5D9CB93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7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6AB8-CE8C-4109-BB20-55118796C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5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3E17-7315-450A-B45D-D3AD37FE2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4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C08FE2-DC55-4B37-A235-4B7BBCE88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C:\Documents and Settings\John Rapa\My Documents\TCL Stuff\LOGO Stuff\TCL 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235700"/>
            <a:ext cx="2501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07" r:id="rId1"/>
    <p:sldLayoutId id="2147485508" r:id="rId2"/>
    <p:sldLayoutId id="2147485509" r:id="rId3"/>
    <p:sldLayoutId id="2147485510" r:id="rId4"/>
    <p:sldLayoutId id="2147485511" r:id="rId5"/>
    <p:sldLayoutId id="2147485512" r:id="rId6"/>
    <p:sldLayoutId id="2147485513" r:id="rId7"/>
    <p:sldLayoutId id="2147485514" r:id="rId8"/>
    <p:sldLayoutId id="2147485515" r:id="rId9"/>
    <p:sldLayoutId id="2147485516" r:id="rId10"/>
    <p:sldLayoutId id="214748551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62175" y="6281738"/>
            <a:ext cx="47529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7F7C9C5-83CD-45F9-A677-40A266966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215" name="Line 7"/>
          <p:cNvSpPr>
            <a:spLocks noChangeShapeType="1"/>
          </p:cNvSpPr>
          <p:nvPr userDrawn="1"/>
        </p:nvSpPr>
        <p:spPr bwMode="auto">
          <a:xfrm>
            <a:off x="406400" y="15017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6" name="Picture 8" descr="&quot;CMC Logo&quot;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76975"/>
            <a:ext cx="1628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6262688"/>
            <a:ext cx="23256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Line 10"/>
          <p:cNvSpPr>
            <a:spLocks noChangeShapeType="1"/>
          </p:cNvSpPr>
          <p:nvPr userDrawn="1"/>
        </p:nvSpPr>
        <p:spPr bwMode="auto">
          <a:xfrm>
            <a:off x="419100" y="61499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62175" y="6281738"/>
            <a:ext cx="47529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BFFD82-DF9F-46E6-8058-4A696F539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215" name="Line 7"/>
          <p:cNvSpPr>
            <a:spLocks noChangeShapeType="1"/>
          </p:cNvSpPr>
          <p:nvPr userDrawn="1"/>
        </p:nvSpPr>
        <p:spPr bwMode="auto">
          <a:xfrm>
            <a:off x="406400" y="15017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4218" name="Line 10"/>
          <p:cNvSpPr>
            <a:spLocks noChangeShapeType="1"/>
          </p:cNvSpPr>
          <p:nvPr userDrawn="1"/>
        </p:nvSpPr>
        <p:spPr bwMode="auto">
          <a:xfrm>
            <a:off x="419100" y="61499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85537" r:id="rId12"/>
    <p:sldLayoutId id="2147485538" r:id="rId13"/>
    <p:sldLayoutId id="214748553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62175" y="6281738"/>
            <a:ext cx="47529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/>
            </a:lvl1pPr>
          </a:lstStyle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C976640-7B33-428C-B675-62E583976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215" name="Line 7"/>
          <p:cNvSpPr>
            <a:spLocks noChangeShapeType="1"/>
          </p:cNvSpPr>
          <p:nvPr userDrawn="1"/>
        </p:nvSpPr>
        <p:spPr bwMode="auto">
          <a:xfrm>
            <a:off x="406400" y="15017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104" name="Picture 8" descr="&quot;CMC Logo&quot;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76975"/>
            <a:ext cx="1628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6262688"/>
            <a:ext cx="23256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Line 10"/>
          <p:cNvSpPr>
            <a:spLocks noChangeShapeType="1"/>
          </p:cNvSpPr>
          <p:nvPr userDrawn="1"/>
        </p:nvSpPr>
        <p:spPr bwMode="auto">
          <a:xfrm>
            <a:off x="419100" y="61499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  <p:sldLayoutId id="214748555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info@tellefsen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8"/>
          <p:cNvSpPr txBox="1">
            <a:spLocks noChangeArrowheads="1"/>
          </p:cNvSpPr>
          <p:nvPr/>
        </p:nvSpPr>
        <p:spPr bwMode="auto">
          <a:xfrm>
            <a:off x="1965325" y="1560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53252" name="Text Box 10"/>
          <p:cNvSpPr txBox="1">
            <a:spLocks noChangeArrowheads="1"/>
          </p:cNvSpPr>
          <p:nvPr/>
        </p:nvSpPr>
        <p:spPr bwMode="auto">
          <a:xfrm>
            <a:off x="413657" y="910383"/>
            <a:ext cx="82296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SUMMARY </a:t>
            </a:r>
            <a:r>
              <a:rPr lang="en-US" sz="2400" b="1" i="1">
                <a:solidFill>
                  <a:srgbClr val="002060"/>
                </a:solidFill>
                <a:latin typeface="+mj-lt"/>
              </a:rPr>
              <a:t>REPORT -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i="1">
                <a:solidFill>
                  <a:srgbClr val="002060"/>
                </a:solidFill>
                <a:latin typeface="+mj-lt"/>
              </a:rPr>
              <a:t>INDUSTRY 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IMPACT, RESPONSE </a:t>
            </a:r>
            <a:r>
              <a:rPr lang="en-US" sz="2400" b="1" i="1">
                <a:solidFill>
                  <a:srgbClr val="002060"/>
                </a:solidFill>
                <a:latin typeface="+mj-lt"/>
              </a:rPr>
              <a:t>AND  LESSONS 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LEARNED FROM </a:t>
            </a:r>
            <a:r>
              <a:rPr lang="en-US" sz="2400" b="1" i="1">
                <a:solidFill>
                  <a:srgbClr val="002060"/>
                </a:solidFill>
                <a:latin typeface="+mj-lt"/>
              </a:rPr>
              <a:t>THE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b="1" i="1">
                <a:solidFill>
                  <a:srgbClr val="002060"/>
                </a:solidFill>
                <a:latin typeface="+mj-lt"/>
              </a:rPr>
              <a:t>COVID-19 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PANDEMIC</a:t>
            </a:r>
          </a:p>
          <a:p>
            <a:pPr algn="ctr">
              <a:spcBef>
                <a:spcPts val="0"/>
              </a:spcBef>
              <a:defRPr/>
            </a:pP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3253" name="Picture 11" descr="TCL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5707743"/>
            <a:ext cx="335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6050252"/>
            <a:ext cx="234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August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C3FA3-22D3-471E-ADE0-615CF2898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660913"/>
            <a:ext cx="7274560" cy="3067807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4403725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200" dirty="0">
                <a:effectLst/>
              </a:rPr>
              <a:t>Preparedness</a:t>
            </a:r>
            <a:r>
              <a:rPr lang="en-US" sz="2200" dirty="0"/>
              <a:t> and</a:t>
            </a:r>
            <a:r>
              <a:rPr lang="en-US" sz="2200" dirty="0">
                <a:effectLst/>
              </a:rPr>
              <a:t> Business Continuance		11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sz="2200" dirty="0">
                <a:effectLst/>
              </a:rPr>
              <a:t>Business and Supply Chain Disruptions			23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sz="2200" dirty="0">
                <a:effectLst/>
              </a:rPr>
              <a:t>Response							28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sz="2200" dirty="0"/>
              <a:t>Disaster Recovery and</a:t>
            </a:r>
            <a:r>
              <a:rPr lang="en-US" sz="2200" dirty="0">
                <a:effectLst/>
              </a:rPr>
              <a:t> Risk Mitigation			33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C</a:t>
            </a:r>
            <a:r>
              <a:rPr lang="en-US" sz="3600" b="1" dirty="0">
                <a:solidFill>
                  <a:srgbClr val="002060"/>
                </a:solidFill>
                <a:effectLst/>
              </a:rPr>
              <a:t>.	</a:t>
            </a:r>
            <a:r>
              <a:rPr lang="en-US" sz="3600" b="1" u="sng" dirty="0">
                <a:solidFill>
                  <a:srgbClr val="002060"/>
                </a:solidFill>
                <a:effectLst/>
              </a:rPr>
              <a:t>SURVEY FINDINGS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9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effectLst/>
              </a:rPr>
              <a:t>I.	</a:t>
            </a:r>
            <a:r>
              <a:rPr lang="en-US" sz="2800" b="1" u="sng" dirty="0">
                <a:solidFill>
                  <a:srgbClr val="002060"/>
                </a:solidFill>
                <a:effectLst/>
              </a:rPr>
              <a:t>PREPAREDNESS</a:t>
            </a:r>
            <a:r>
              <a:rPr lang="en-US" sz="2800" b="1" u="sng" dirty="0">
                <a:solidFill>
                  <a:srgbClr val="002060"/>
                </a:solidFill>
              </a:rPr>
              <a:t> AND</a:t>
            </a:r>
            <a:r>
              <a:rPr lang="en-US" sz="2800" b="1" u="sng" dirty="0">
                <a:solidFill>
                  <a:srgbClr val="002060"/>
                </a:solidFill>
                <a:effectLst/>
              </a:rPr>
              <a:t> </a:t>
            </a:r>
            <a:br>
              <a:rPr lang="en-US" sz="2800" b="1" u="sng" dirty="0">
                <a:solidFill>
                  <a:srgbClr val="002060"/>
                </a:solidFill>
                <a:effectLst/>
              </a:rPr>
            </a:br>
            <a:r>
              <a:rPr lang="en-US" sz="2800" b="1" u="sng" dirty="0">
                <a:solidFill>
                  <a:srgbClr val="002060"/>
                </a:solidFill>
                <a:effectLst/>
              </a:rPr>
              <a:t>BUSINESS CONTINUANCE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BB7C6F-8932-495A-A355-7DDF8E4E1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" y="1522154"/>
            <a:ext cx="7244080" cy="3813691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111480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148217"/>
          </a:xfrm>
        </p:spPr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MOST FIRMS HAVE A PANDEMIC PREPAREDNESS COMPONENT TO THEIR BCP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7F768-D223-4756-A688-AED21F924E33}"/>
              </a:ext>
            </a:extLst>
          </p:cNvPr>
          <p:cNvSpPr txBox="1"/>
          <p:nvPr/>
        </p:nvSpPr>
        <p:spPr>
          <a:xfrm>
            <a:off x="873760" y="5383578"/>
            <a:ext cx="750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Does your firm’s business continuity plan (BCP) have a pandemic preparedness and response plan component? </a:t>
            </a:r>
            <a:r>
              <a:rPr lang="en-US" sz="12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D27AF-A18E-469E-B92C-AF587D9EF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38" y="1644493"/>
            <a:ext cx="7310323" cy="3569013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236521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F</a:t>
            </a:r>
            <a:r>
              <a:rPr lang="en-US" sz="2400" b="1" u="sng" dirty="0">
                <a:solidFill>
                  <a:srgbClr val="002060"/>
                </a:solidFill>
              </a:rPr>
              <a:t>IRMS INVOKED THEIR BCP AFTER THE CDC INITIATED CRITERIA FOR CONFIRMING CASES </a:t>
            </a:r>
            <a:br>
              <a:rPr lang="en-US" sz="2400" b="1" u="sng" dirty="0">
                <a:solidFill>
                  <a:srgbClr val="002060"/>
                </a:solidFill>
              </a:rPr>
            </a:br>
            <a:r>
              <a:rPr lang="en-US" sz="2400" b="1" u="sng" dirty="0">
                <a:solidFill>
                  <a:srgbClr val="002060"/>
                </a:solidFill>
              </a:rPr>
              <a:t>AND A NATIONAL EMERGENCY WAS DECLARED</a:t>
            </a:r>
            <a:endParaRPr lang="en-US" sz="24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 descr="chart4952253320.png">
            <a:extLst>
              <a:ext uri="{FF2B5EF4-FFF2-40B4-BE49-F238E27FC236}">
                <a16:creationId xmlns:a16="http://schemas.microsoft.com/office/drawing/2014/main" id="{7E3745E6-C88C-4229-844C-60B7FAB39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1625600"/>
            <a:ext cx="7233920" cy="3616959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C515C-4D25-4924-B31A-0DFEA06B0F6C}"/>
              </a:ext>
            </a:extLst>
          </p:cNvPr>
          <p:cNvSpPr txBox="1"/>
          <p:nvPr/>
        </p:nvSpPr>
        <p:spPr>
          <a:xfrm>
            <a:off x="782320" y="5242559"/>
            <a:ext cx="87477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Approximately when did your firm invoke or enact it’s pandemic BCP:</a:t>
            </a:r>
            <a:endParaRPr lang="en-US" sz="1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December 2019, after the initial Wuhan cases were confirmed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January 2020, after the WHO declared the Coronavirus a global emergency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February 2020, after the escalation of media coverage of the global spread of the infections and fatalities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March 2020, after the CDC initiated criteria for confirming cases and POTUS declared it a national emergency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73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  <a:effectLst/>
              </a:rPr>
              <a:t> </a:t>
            </a:r>
            <a:r>
              <a:rPr lang="en-US" sz="2800" b="1" u="sng" dirty="0">
                <a:solidFill>
                  <a:srgbClr val="002060"/>
                </a:solidFill>
              </a:rPr>
              <a:t>FIRMS COMMUNICATED WITH THEIR STAFF EARLY ON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 descr="chart4952253330.png">
            <a:extLst>
              <a:ext uri="{FF2B5EF4-FFF2-40B4-BE49-F238E27FC236}">
                <a16:creationId xmlns:a16="http://schemas.microsoft.com/office/drawing/2014/main" id="{9F2C675D-9589-462F-9BB6-4FCFD44DF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62045"/>
            <a:ext cx="7156131" cy="3754229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647AAB-AD2E-499F-A55F-79DE2C75410D}"/>
              </a:ext>
            </a:extLst>
          </p:cNvPr>
          <p:cNvSpPr txBox="1"/>
          <p:nvPr/>
        </p:nvSpPr>
        <p:spPr>
          <a:xfrm>
            <a:off x="883920" y="5360090"/>
            <a:ext cx="723741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When did your firm begin to communicate with its staff about a response plan?</a:t>
            </a:r>
            <a:endParaRPr lang="en-US" sz="1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January 2020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February 2020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March 2020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34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</a:rPr>
              <a:t>FIRMS DISTANCED THEIR STAFFS, SPLIT CRITICAL FUNCTIONS, COMMENCED WFH IN MARCH</a:t>
            </a:r>
            <a:endParaRPr lang="en-US" sz="24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 descr="chart4952253340.png">
            <a:extLst>
              <a:ext uri="{FF2B5EF4-FFF2-40B4-BE49-F238E27FC236}">
                <a16:creationId xmlns:a16="http://schemas.microsoft.com/office/drawing/2014/main" id="{570E933B-CBA3-442D-8584-A9F7BEA24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9" y="1615440"/>
            <a:ext cx="7283131" cy="3616960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A19AFE-BD69-4DD7-9512-8717F1194971}"/>
              </a:ext>
            </a:extLst>
          </p:cNvPr>
          <p:cNvSpPr txBox="1"/>
          <p:nvPr/>
        </p:nvSpPr>
        <p:spPr>
          <a:xfrm>
            <a:off x="956629" y="5286376"/>
            <a:ext cx="723074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When did your firm begin to socially distance the staff, either by splitting critical functions across offices/geographic sites and/or working from home/remote telecommuting?</a:t>
            </a:r>
            <a:endParaRPr lang="en-US" sz="1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January 2020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February 2020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March 2020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3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04EA-CC23-47AC-B5BF-9E1B8F9C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FIRMS EMPLOYED MULTIPLE PREPAREDNESS AND RESPONSE ACTIONS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1EC2B-4DA4-4B40-B387-A5A1E3F57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73214"/>
            <a:ext cx="4038600" cy="455294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ahoma" panose="020B0604030504040204" pitchFamily="34" charset="0"/>
                <a:ea typeface="Times New Roman" panose="02020603050405020304" pitchFamily="18" charset="0"/>
              </a:rPr>
              <a:t>Conducted regular and ad-hoc conference calls with staff, clients, counterparties, exchanges, service providers etc.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ahoma" panose="020B0604030504040204" pitchFamily="34" charset="0"/>
                <a:ea typeface="Times New Roman" panose="02020603050405020304" pitchFamily="18" charset="0"/>
              </a:rPr>
              <a:t>Activated social distancing via remote work sites/telecommuting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ahoma" panose="020B0604030504040204" pitchFamily="34" charset="0"/>
                <a:ea typeface="Times New Roman" panose="02020603050405020304" pitchFamily="18" charset="0"/>
              </a:rPr>
              <a:t>Upgraded our VPN, Cisco, Citrix and/or remote desktop infrastructures and remote access capabilities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ahoma" panose="020B0604030504040204" pitchFamily="34" charset="0"/>
                <a:ea typeface="Times New Roman" panose="02020603050405020304" pitchFamily="18" charset="0"/>
              </a:rPr>
              <a:t>Participated on regular conference call updates with state and local health agencies, industry associations 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ahoma" panose="020B0604030504040204" pitchFamily="34" charset="0"/>
                <a:ea typeface="Times New Roman" panose="02020603050405020304" pitchFamily="18" charset="0"/>
              </a:rPr>
              <a:t>Activated our incident management team and created a virtual war room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ahoma" panose="020B0604030504040204" pitchFamily="34" charset="0"/>
                <a:ea typeface="Times New Roman" panose="02020603050405020304" pitchFamily="18" charset="0"/>
              </a:rPr>
              <a:t>Initiated staff pandemic awareness and personal hygiene training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ahoma" panose="020B0604030504040204" pitchFamily="34" charset="0"/>
                <a:ea typeface="Times New Roman" panose="02020603050405020304" pitchFamily="18" charset="0"/>
              </a:rPr>
              <a:t>Discontinued use of in-house fitness center and/or cafeteria/food service areas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ahoma" panose="020B0604030504040204" pitchFamily="34" charset="0"/>
                <a:ea typeface="Times New Roman" panose="02020603050405020304" pitchFamily="18" charset="0"/>
              </a:rPr>
              <a:t>Upgraded key sales/traders’ home computing set ups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Tahoma" panose="020B0604030504040204" pitchFamily="34" charset="0"/>
                <a:ea typeface="Times New Roman" panose="02020603050405020304" pitchFamily="18" charset="0"/>
              </a:rPr>
              <a:t>Stepped up regular cleaning of office facilities, including desktops, conference and meeting rooms, bathrooms etc.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E898D-B4F4-4C66-939D-6E2FA348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88455-9E3D-4CA5-A3CC-D06D0B80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04548-FD06-4C53-9893-339734138B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Content Placeholder 7" descr="chart4952253350.png">
            <a:extLst>
              <a:ext uri="{FF2B5EF4-FFF2-40B4-BE49-F238E27FC236}">
                <a16:creationId xmlns:a16="http://schemas.microsoft.com/office/drawing/2014/main" id="{4F17763E-C617-4B9C-A2EC-82DF7BDEFF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4525962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299116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THE MAJORITY OF FIRMS HAVE ALTERNATE LOCATIONS TO CONTINUE CRITICAL BUSINESS OPERATIONS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 descr="chart4952253360.png">
            <a:extLst>
              <a:ext uri="{FF2B5EF4-FFF2-40B4-BE49-F238E27FC236}">
                <a16:creationId xmlns:a16="http://schemas.microsoft.com/office/drawing/2014/main" id="{015107BA-29FA-460C-A490-6BD45E85D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605280"/>
            <a:ext cx="7294880" cy="3606799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9FDE9C-86B7-4CA8-A688-4E1AB723EC47}"/>
              </a:ext>
            </a:extLst>
          </p:cNvPr>
          <p:cNvSpPr txBox="1"/>
          <p:nvPr/>
        </p:nvSpPr>
        <p:spPr>
          <a:xfrm>
            <a:off x="863600" y="5399721"/>
            <a:ext cx="7396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Does your firm have an alternate office location(s) to distance the staff and continue to conduct business 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4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AA4B-A36A-42F3-9F2F-16236497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FIRMS REACHED OUT TO CLIENTS </a:t>
            </a:r>
            <a:br>
              <a:rPr lang="en-US" sz="2800" b="1" u="sng" dirty="0">
                <a:solidFill>
                  <a:srgbClr val="002060"/>
                </a:solidFill>
              </a:rPr>
            </a:br>
            <a:r>
              <a:rPr lang="en-US" sz="2800" b="1" u="sng" dirty="0">
                <a:solidFill>
                  <a:srgbClr val="002060"/>
                </a:solidFill>
              </a:rPr>
              <a:t>VIA MULTIPLE MEANS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936BA-572D-4E2F-BAEF-6C8354DF9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100" y="1600200"/>
            <a:ext cx="2933700" cy="4525963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latin typeface="Tahoma" panose="020B0604030504040204" pitchFamily="34" charset="0"/>
                <a:ea typeface="Times New Roman" panose="02020603050405020304" pitchFamily="18" charset="0"/>
              </a:rPr>
              <a:t>How did your firm reach out to its clients? </a:t>
            </a:r>
            <a:endParaRPr lang="en-US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Email	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Instant Messenger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Text		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Social Media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Website postings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Pre-recorded phone messages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Direct phone calls 	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74B0-68EE-416F-9166-2E77D951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4FBC4-F3ED-47CC-AC1D-C826D725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04548-FD06-4C53-9893-339734138B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Content Placeholder 7" descr="chart4952253370.png">
            <a:extLst>
              <a:ext uri="{FF2B5EF4-FFF2-40B4-BE49-F238E27FC236}">
                <a16:creationId xmlns:a16="http://schemas.microsoft.com/office/drawing/2014/main" id="{EE6CECB9-BD46-4E46-9E2C-F2AC0A1B23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199"/>
            <a:ext cx="5194300" cy="4525963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398923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</a:rPr>
              <a:t>MOST </a:t>
            </a:r>
            <a:r>
              <a:rPr lang="en-US" sz="2400" b="1" u="sng" dirty="0">
                <a:solidFill>
                  <a:srgbClr val="002060"/>
                </a:solidFill>
                <a:effectLst/>
              </a:rPr>
              <a:t>FIRMS WERE WELL-PREPARED </a:t>
            </a:r>
            <a:br>
              <a:rPr lang="en-US" sz="2400" b="1" u="sng" dirty="0">
                <a:solidFill>
                  <a:srgbClr val="002060"/>
                </a:solidFill>
                <a:effectLst/>
              </a:rPr>
            </a:br>
            <a:r>
              <a:rPr lang="en-US" sz="2400" b="1" u="sng" dirty="0">
                <a:solidFill>
                  <a:srgbClr val="002060"/>
                </a:solidFill>
                <a:effectLst/>
              </a:rPr>
              <a:t>TO RESPOND TO THE DISRUPTION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chart4952253400.png">
            <a:extLst>
              <a:ext uri="{FF2B5EF4-FFF2-40B4-BE49-F238E27FC236}">
                <a16:creationId xmlns:a16="http://schemas.microsoft.com/office/drawing/2014/main" id="{9447D4E8-D9C2-41AC-8964-BC21BD505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8" y="1610250"/>
            <a:ext cx="7251062" cy="3611989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5B4A27-E72A-46AE-94A1-90DD2B946883}"/>
              </a:ext>
            </a:extLst>
          </p:cNvPr>
          <p:cNvSpPr txBox="1"/>
          <p:nvPr/>
        </p:nvSpPr>
        <p:spPr>
          <a:xfrm>
            <a:off x="883920" y="5414851"/>
            <a:ext cx="7355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How would you rank your firm’s overall state of preparedness to respond to the disruption (Rank from 1-5 where 1= Not Well Prepared and 5=Very Prepared)?</a:t>
            </a:r>
            <a:endParaRPr lang="en-US" sz="1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6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3"/>
          <p:cNvSpPr>
            <a:spLocks noGrp="1" noChangeArrowheads="1"/>
          </p:cNvSpPr>
          <p:nvPr>
            <p:ph idx="1"/>
          </p:nvPr>
        </p:nvSpPr>
        <p:spPr>
          <a:xfrm>
            <a:off x="512763" y="1600200"/>
            <a:ext cx="8154987" cy="4210051"/>
          </a:xfrm>
        </p:spPr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>
                <a:effectLst/>
              </a:rPr>
              <a:t>Executive Summary				3	</a:t>
            </a: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>
                <a:effectLst/>
              </a:rPr>
              <a:t>Industry Impact				</a:t>
            </a:r>
            <a:r>
              <a:rPr lang="en-US" sz="2000" b="1" dirty="0"/>
              <a:t>8</a:t>
            </a:r>
            <a:r>
              <a:rPr lang="en-US" sz="2000" b="1" dirty="0">
                <a:effectLst/>
              </a:rPr>
              <a:t>	</a:t>
            </a: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>
                <a:effectLst/>
              </a:rPr>
              <a:t>Survey Findings				10</a:t>
            </a: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>
                <a:effectLst/>
              </a:rPr>
              <a:t>Lessons Learned				37</a:t>
            </a: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>
                <a:effectLst/>
              </a:rPr>
              <a:t>Conclusions					48</a:t>
            </a:r>
            <a:endParaRPr lang="en-US" sz="2000" b="1" dirty="0"/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/>
              <a:t>Suggested </a:t>
            </a:r>
            <a:r>
              <a:rPr lang="en-US" sz="2000" b="1" dirty="0">
                <a:effectLst/>
              </a:rPr>
              <a:t>Next Steps			</a:t>
            </a:r>
            <a:r>
              <a:rPr lang="en-US" sz="2000" b="1" dirty="0"/>
              <a:t>50</a:t>
            </a:r>
            <a:endParaRPr lang="en-US" sz="2000" b="1" dirty="0">
              <a:effectLst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1" u="sng" dirty="0">
                <a:solidFill>
                  <a:srgbClr val="002060"/>
                </a:solidFill>
                <a:effectLst/>
              </a:rPr>
              <a:t>TABLE OF CONTENTS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58240" y="6172200"/>
            <a:ext cx="7142480" cy="52954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1446311"/>
            <a:ext cx="157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Page Number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</a:rPr>
              <a:t>KEY SERVICE PROVIDERS WERE WELL-PREPARED TO SUPPORT FIRMS</a:t>
            </a:r>
            <a:endParaRPr lang="en-US" sz="24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 descr="chart4952253410.png">
            <a:extLst>
              <a:ext uri="{FF2B5EF4-FFF2-40B4-BE49-F238E27FC236}">
                <a16:creationId xmlns:a16="http://schemas.microsoft.com/office/drawing/2014/main" id="{AB439F28-0B1C-4EC3-B974-69AA90F10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570886"/>
            <a:ext cx="7130731" cy="3644797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548DE-AD67-4E44-9E94-EDAB24909EB5}"/>
              </a:ext>
            </a:extLst>
          </p:cNvPr>
          <p:cNvSpPr txBox="1"/>
          <p:nvPr/>
        </p:nvSpPr>
        <p:spPr>
          <a:xfrm>
            <a:off x="873760" y="5368931"/>
            <a:ext cx="7325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How would you rank your firm’s overall state of preparedness </a:t>
            </a:r>
            <a:r>
              <a:rPr lang="en-US" sz="1200" b="1" i="1" dirty="0">
                <a:latin typeface="Tahoma" panose="020B0604030504040204" pitchFamily="34" charset="0"/>
                <a:ea typeface="Times New Roman" panose="02020603050405020304" pitchFamily="18" charset="0"/>
              </a:rPr>
              <a:t>from your key service providers</a:t>
            </a: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(Rank from 1-5 where 1= Not Well Prepared and 5=Very Prepared)?</a:t>
            </a:r>
            <a:endParaRPr lang="en-US" sz="1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	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7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/>
              </a:rPr>
              <a:t>II. 	</a:t>
            </a:r>
            <a:r>
              <a:rPr lang="en-US" sz="3600" b="1" u="sng" dirty="0">
                <a:solidFill>
                  <a:srgbClr val="002060"/>
                </a:solidFill>
                <a:effectLst/>
              </a:rPr>
              <a:t>BUSINESS </a:t>
            </a:r>
            <a:r>
              <a:rPr lang="en-US" sz="3600" b="1" u="sng" dirty="0">
                <a:solidFill>
                  <a:srgbClr val="002060"/>
                </a:solidFill>
              </a:rPr>
              <a:t>AND</a:t>
            </a:r>
            <a:r>
              <a:rPr lang="en-US" sz="3600" b="1" u="sng" dirty="0">
                <a:solidFill>
                  <a:srgbClr val="002060"/>
                </a:solidFill>
                <a:effectLst/>
              </a:rPr>
              <a:t> SUPPLY CHAIN DISRUPTIONS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64F63-F5C0-4A66-8826-FF1CD81A6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600200"/>
            <a:ext cx="7355840" cy="3622040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222401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ONE-THIRD </a:t>
            </a:r>
            <a:r>
              <a:rPr lang="en-US" sz="2800" b="1" u="sng" dirty="0">
                <a:solidFill>
                  <a:srgbClr val="002060"/>
                </a:solidFill>
                <a:effectLst/>
              </a:rPr>
              <a:t>OF FIRMS EXPERIENCED </a:t>
            </a:r>
            <a:br>
              <a:rPr lang="en-US" sz="2800" b="1" u="sng" dirty="0">
                <a:solidFill>
                  <a:srgbClr val="002060"/>
                </a:solidFill>
                <a:effectLst/>
              </a:rPr>
            </a:br>
            <a:r>
              <a:rPr lang="en-US" sz="2800" b="1" u="sng" dirty="0">
                <a:solidFill>
                  <a:srgbClr val="002060"/>
                </a:solidFill>
                <a:effectLst/>
              </a:rPr>
              <a:t>SOME FORM OF BUSINESS DISRUPTION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 descr="chart4952253420.png">
            <a:extLst>
              <a:ext uri="{FF2B5EF4-FFF2-40B4-BE49-F238E27FC236}">
                <a16:creationId xmlns:a16="http://schemas.microsoft.com/office/drawing/2014/main" id="{FE657592-95EC-45DD-BC22-F9F795998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641629"/>
            <a:ext cx="7274560" cy="3574741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734471-33E5-4851-A8CF-29A3C6E276E0}"/>
              </a:ext>
            </a:extLst>
          </p:cNvPr>
          <p:cNvSpPr txBox="1"/>
          <p:nvPr/>
        </p:nvSpPr>
        <p:spPr>
          <a:xfrm>
            <a:off x="863600" y="5491161"/>
            <a:ext cx="79146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After enacting the BCP and distancing the staff, did your firm conduct business without disruption?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09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HALF OF FIRMS HAD STAFF THAT WERE DIRECTLY / INDIRECTLY AFFECTED, C-19 DISRUPTED THEIR WORK FUNCTION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chart4952253430.png">
            <a:extLst>
              <a:ext uri="{FF2B5EF4-FFF2-40B4-BE49-F238E27FC236}">
                <a16:creationId xmlns:a16="http://schemas.microsoft.com/office/drawing/2014/main" id="{EE2353AB-5311-432C-9405-E5C494272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681371"/>
            <a:ext cx="7274560" cy="3571350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2B9AA-28E5-4D2D-B301-D8606D2C8695}"/>
              </a:ext>
            </a:extLst>
          </p:cNvPr>
          <p:cNvSpPr txBox="1"/>
          <p:nvPr/>
        </p:nvSpPr>
        <p:spPr>
          <a:xfrm>
            <a:off x="894080" y="5371832"/>
            <a:ext cx="765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Did you have staff that were directly or indirectly infected with COVID-19 (family members or significant others) that took them offline so they could not temporarily perform their work function?  </a:t>
            </a:r>
            <a:r>
              <a:rPr lang="en-US" sz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17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0D2B-1638-4828-8705-CE47EA13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93760" cy="1143000"/>
          </a:xfrm>
        </p:spPr>
        <p:txBody>
          <a:bodyPr/>
          <a:lstStyle/>
          <a:p>
            <a:pPr algn="l"/>
            <a:r>
              <a:rPr lang="en-US" sz="24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Q:</a:t>
            </a:r>
            <a:r>
              <a:rPr lang="en-US" sz="2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What types of disruptions did your firm encounter?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4BD4C-3B44-4227-83D1-F32B7EDA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58AE2-431F-4652-862D-9005D134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AF6E6-565D-4A04-898A-F603BD9767E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81209-ABC9-4274-BCC5-8AEAAD308A59}"/>
              </a:ext>
            </a:extLst>
          </p:cNvPr>
          <p:cNvSpPr txBox="1"/>
          <p:nvPr/>
        </p:nvSpPr>
        <p:spPr>
          <a:xfrm>
            <a:off x="762000" y="1443991"/>
            <a:ext cx="7620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Network bandwidth/degradation of services when working at home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Key service providers (internet, telecoms, market data, EMS, etc.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Systems processing and data storage capacity constraints as a result of the excessive trading-related message rates (market data trades and quotes) and higher message traffic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Essential staff that were required to report to the office had difficulty with access/were challenged by local police for travel authorization letters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Public transportation disruptions (trains, subway, buses)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Lack of liquidity providers at markets and exchanges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If the office remained open, we had disruptions with availability of janitorial staff to clean the facilities on a regular basis, trash collection/recycling and disposal or mail/express mail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Challenges with food suppliers and takeout food delivery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Outsourced service providers were impacted by local area telecom disruptions or degradation of services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Order flow providers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2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143000"/>
          </a:xfrm>
        </p:spPr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</a:rPr>
              <a:t>FIRMS EXPERIENCED VARYING TYPES OF </a:t>
            </a:r>
            <a:br>
              <a:rPr lang="en-US" sz="2400" b="1" u="sng" dirty="0">
                <a:solidFill>
                  <a:srgbClr val="002060"/>
                </a:solidFill>
              </a:rPr>
            </a:br>
            <a:r>
              <a:rPr lang="en-US" sz="2400" b="1" u="sng" dirty="0">
                <a:solidFill>
                  <a:srgbClr val="002060"/>
                </a:solidFill>
              </a:rPr>
              <a:t>C-19 RELATED DISRUPTIONS TO THEIR BUSINESS</a:t>
            </a:r>
            <a:r>
              <a:rPr lang="en-US" sz="2400" b="1" u="sng" dirty="0">
                <a:solidFill>
                  <a:srgbClr val="002060"/>
                </a:solidFill>
                <a:effectLst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 descr="chart4952253450.png">
            <a:extLst>
              <a:ext uri="{FF2B5EF4-FFF2-40B4-BE49-F238E27FC236}">
                <a16:creationId xmlns:a16="http://schemas.microsoft.com/office/drawing/2014/main" id="{EAC2A750-387B-4916-9D5F-A305988E3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" y="1630571"/>
            <a:ext cx="7264400" cy="4160629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3659834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effectLst/>
              </a:rPr>
              <a:t>III.	</a:t>
            </a:r>
            <a:r>
              <a:rPr lang="en-US" sz="3600" b="1" u="sng" dirty="0">
                <a:solidFill>
                  <a:srgbClr val="002060"/>
                </a:solidFill>
                <a:effectLst/>
              </a:rPr>
              <a:t>RESPONSE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8DBDB2-7D0C-4152-B4DE-085C7E3D3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" y="1625600"/>
            <a:ext cx="7406640" cy="3606800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3840455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</a:rPr>
              <a:t>THE MAJORITY OF FIRMS HAVE AN EMERGENCY NOTIFICATION SYSTEM OR CALL TREE</a:t>
            </a:r>
            <a:endParaRPr lang="en-US" sz="24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 descr="chart4952253460.png">
            <a:extLst>
              <a:ext uri="{FF2B5EF4-FFF2-40B4-BE49-F238E27FC236}">
                <a16:creationId xmlns:a16="http://schemas.microsoft.com/office/drawing/2014/main" id="{DFB1AD8D-B52C-4FA2-85CF-31F81FCC0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" y="1671210"/>
            <a:ext cx="7294880" cy="3530709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1E8C2-9143-404F-8926-7C48CB365066}"/>
              </a:ext>
            </a:extLst>
          </p:cNvPr>
          <p:cNvSpPr txBox="1"/>
          <p:nvPr/>
        </p:nvSpPr>
        <p:spPr>
          <a:xfrm>
            <a:off x="853440" y="5446572"/>
            <a:ext cx="739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Does your firm have an emergency notification system or call tree system?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65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88D8-153F-4DCC-9BC9-577A0B931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INCIDENT MANAGEMENT TEAMS AND </a:t>
            </a:r>
            <a:br>
              <a:rPr lang="en-US" sz="2800" b="1" u="sng" dirty="0">
                <a:solidFill>
                  <a:srgbClr val="002060"/>
                </a:solidFill>
              </a:rPr>
            </a:br>
            <a:r>
              <a:rPr lang="en-US" sz="2800" b="1" u="sng" dirty="0">
                <a:solidFill>
                  <a:srgbClr val="002060"/>
                </a:solidFill>
              </a:rPr>
              <a:t>KEY MANAGERS RESPONDED WELL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65693-0009-41F4-B01D-A736FD9CB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5160" y="1417638"/>
            <a:ext cx="3266440" cy="4695031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dirty="0">
                <a:latin typeface="Tahoma" panose="020B0604030504040204" pitchFamily="34" charset="0"/>
                <a:ea typeface="Times New Roman" panose="02020603050405020304" pitchFamily="18" charset="0"/>
              </a:rPr>
              <a:t>How did your key managers and incident management team respond to the emergency? 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Tahoma" panose="020B0604030504040204" pitchFamily="34" charset="0"/>
                <a:ea typeface="Times New Roman" panose="02020603050405020304" pitchFamily="18" charset="0"/>
              </a:rPr>
              <a:t>Conducted regular and ad-hoc conference calls to collaborate on the response</a:t>
            </a: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Tahoma" panose="020B0604030504040204" pitchFamily="34" charset="0"/>
                <a:ea typeface="Times New Roman" panose="02020603050405020304" pitchFamily="18" charset="0"/>
              </a:rPr>
              <a:t>Monitored the media and local conditions, making some tactical adjustments as the situation unfolded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latin typeface="Tahoma" panose="020B0604030504040204" pitchFamily="34" charset="0"/>
                <a:ea typeface="Times New Roman" panose="02020603050405020304" pitchFamily="18" charset="0"/>
              </a:rPr>
              <a:t>Provided travel authorization letters for key staff in critical support functions who were required to report to the office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5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72C54-B6A1-452B-92FC-21BA7F87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0045-5F56-40CF-BCB5-2D442B75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04548-FD06-4C53-9893-339734138B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8" name="Content Placeholder 7" descr="chart4952253470.png">
            <a:extLst>
              <a:ext uri="{FF2B5EF4-FFF2-40B4-BE49-F238E27FC236}">
                <a16:creationId xmlns:a16="http://schemas.microsoft.com/office/drawing/2014/main" id="{48A5C286-E0FB-4597-8A8C-3B260CB1C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5040" y="1586706"/>
            <a:ext cx="4470400" cy="3835400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3313619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680" y="305118"/>
            <a:ext cx="8229600" cy="1143000"/>
          </a:xfrm>
        </p:spPr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</a:rPr>
              <a:t>HALF </a:t>
            </a:r>
            <a:r>
              <a:rPr lang="en-US" sz="2400" b="1" u="sng" dirty="0">
                <a:solidFill>
                  <a:srgbClr val="002060"/>
                </a:solidFill>
                <a:effectLst/>
              </a:rPr>
              <a:t>OF FIRMS CORDINATED THEIR RESPONSE WITH  STATE / LOCAL HEALTH AGENCIES, REGULATORS AND BUILDING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 descr="chart4952253480.png">
            <a:extLst>
              <a:ext uri="{FF2B5EF4-FFF2-40B4-BE49-F238E27FC236}">
                <a16:creationId xmlns:a16="http://schemas.microsoft.com/office/drawing/2014/main" id="{FDCFF7B2-5B3E-41B1-AD7B-70722A1C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78" y="1605280"/>
            <a:ext cx="7322182" cy="3616959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647BCA-5467-4998-B4FD-888C7F4C4D41}"/>
              </a:ext>
            </a:extLst>
          </p:cNvPr>
          <p:cNvSpPr txBox="1"/>
          <p:nvPr/>
        </p:nvSpPr>
        <p:spPr>
          <a:xfrm>
            <a:off x="843280" y="5448924"/>
            <a:ext cx="7396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Did your firm coordinate its response with state or local health agencies, regulators and the building management company etc.?</a:t>
            </a:r>
            <a:r>
              <a:rPr lang="en-US" sz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9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>
                <a:solidFill>
                  <a:srgbClr val="002060"/>
                </a:solidFill>
              </a:rPr>
              <a:t>A</a:t>
            </a:r>
            <a:r>
              <a:rPr lang="en-US" sz="3600" b="1" i="1" dirty="0">
                <a:solidFill>
                  <a:srgbClr val="002060"/>
                </a:solidFill>
                <a:effectLst/>
              </a:rPr>
              <a:t>.	</a:t>
            </a:r>
            <a:r>
              <a:rPr lang="en-US" sz="3600" b="1" u="sng" dirty="0">
                <a:solidFill>
                  <a:srgbClr val="002060"/>
                </a:solidFill>
                <a:effectLst/>
              </a:rPr>
              <a:t>EXECUTIVE 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330766"/>
            <a:ext cx="85445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“Strength Exists in Trusting That Rebirth Will Arrive Soon” – </a:t>
            </a:r>
            <a:r>
              <a:rPr lang="en-US" sz="1400" b="1" i="1" dirty="0">
                <a:solidFill>
                  <a:srgbClr val="002060"/>
                </a:solidFill>
              </a:rPr>
              <a:t>awritersbusiness.com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9A24A-DAAA-4AE7-A10D-3461E2D92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564640"/>
            <a:ext cx="7254240" cy="3556000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2194840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</a:rPr>
              <a:t>THE MAJORITY OF FIRMS HAVE DESIGNATED EMERGENCY RESPONSE TEAMS</a:t>
            </a:r>
            <a:endParaRPr lang="en-US" sz="24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4" descr="chart4952253460.png">
            <a:extLst>
              <a:ext uri="{FF2B5EF4-FFF2-40B4-BE49-F238E27FC236}">
                <a16:creationId xmlns:a16="http://schemas.microsoft.com/office/drawing/2014/main" id="{F870EED0-DD04-49FD-A294-251EF7AE7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1605280"/>
            <a:ext cx="7325360" cy="3637279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6B53D9-5668-4BBA-B243-B859CE3AEC36}"/>
              </a:ext>
            </a:extLst>
          </p:cNvPr>
          <p:cNvSpPr txBox="1"/>
          <p:nvPr/>
        </p:nvSpPr>
        <p:spPr>
          <a:xfrm>
            <a:off x="822960" y="5466892"/>
            <a:ext cx="599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Does your firm have designated emergency response teams? </a:t>
            </a:r>
            <a:r>
              <a:rPr lang="en-US" sz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4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IV</a:t>
            </a:r>
            <a:r>
              <a:rPr lang="en-US" sz="3600" b="1" dirty="0">
                <a:solidFill>
                  <a:srgbClr val="002060"/>
                </a:solidFill>
                <a:effectLst/>
              </a:rPr>
              <a:t>.	</a:t>
            </a:r>
            <a:r>
              <a:rPr lang="en-US" sz="3600" b="1" u="sng" dirty="0">
                <a:solidFill>
                  <a:srgbClr val="002060"/>
                </a:solidFill>
              </a:rPr>
              <a:t>DISASTER RECOVERY</a:t>
            </a:r>
            <a:r>
              <a:rPr lang="en-US" sz="3600" b="1" u="sng" dirty="0">
                <a:solidFill>
                  <a:srgbClr val="002060"/>
                </a:solidFill>
                <a:effectLst/>
              </a:rPr>
              <a:t> AND RISK MITIGATION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26" name="76EA2090-C655-40F1-A6BE-A981EB432250">
            <a:extLst>
              <a:ext uri="{FF2B5EF4-FFF2-40B4-BE49-F238E27FC236}">
                <a16:creationId xmlns:a16="http://schemas.microsoft.com/office/drawing/2014/main" id="{6E2A0B39-235D-4250-9C28-B4D3B82F5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1" y="1627187"/>
            <a:ext cx="7282338" cy="3603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36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</a:rPr>
              <a:t>MOST </a:t>
            </a:r>
            <a:r>
              <a:rPr lang="en-US" sz="2400" b="1" u="sng" dirty="0">
                <a:solidFill>
                  <a:srgbClr val="002060"/>
                </a:solidFill>
                <a:effectLst/>
              </a:rPr>
              <a:t>FIRMS CONDUCT </a:t>
            </a:r>
            <a:r>
              <a:rPr lang="en-US" sz="2400" b="1" u="sng" dirty="0">
                <a:solidFill>
                  <a:srgbClr val="002060"/>
                </a:solidFill>
              </a:rPr>
              <a:t>REGULAR</a:t>
            </a:r>
            <a:r>
              <a:rPr lang="en-US" sz="2400" b="1" u="sng" dirty="0">
                <a:solidFill>
                  <a:srgbClr val="002060"/>
                </a:solidFill>
                <a:effectLst/>
              </a:rPr>
              <a:t> BC/DR TESTING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4" descr="chart4952253510.png">
            <a:extLst>
              <a:ext uri="{FF2B5EF4-FFF2-40B4-BE49-F238E27FC236}">
                <a16:creationId xmlns:a16="http://schemas.microsoft.com/office/drawing/2014/main" id="{3B966517-7C96-46D7-9EE4-5213CA082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74800"/>
            <a:ext cx="7294880" cy="3642976"/>
          </a:xfrm>
          <a:prstGeom prst="rect">
            <a:avLst/>
          </a:prstGeom>
          <a:solidFill>
            <a:schemeClr val="accent2"/>
          </a:solidFill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28E467-EB8F-4A54-95FD-B1AF44FB9258}"/>
              </a:ext>
            </a:extLst>
          </p:cNvPr>
          <p:cNvSpPr txBox="1"/>
          <p:nvPr/>
        </p:nvSpPr>
        <p:spPr>
          <a:xfrm>
            <a:off x="822960" y="5283200"/>
            <a:ext cx="775208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How often does your firm conduct BC/DR testing ?</a:t>
            </a:r>
            <a:endParaRPr lang="en-US" sz="1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0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Monthly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0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Quarterly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0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Semi-annually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0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Annually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43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  <a:effectLst/>
              </a:rPr>
              <a:t>FIRMS </a:t>
            </a:r>
            <a:r>
              <a:rPr lang="en-US" sz="2400" b="1" u="sng" dirty="0">
                <a:solidFill>
                  <a:srgbClr val="002060"/>
                </a:solidFill>
              </a:rPr>
              <a:t>CONDUCT REGULAR BC/DR TESTING </a:t>
            </a:r>
            <a:br>
              <a:rPr lang="en-US" sz="2400" b="1" u="sng" dirty="0">
                <a:solidFill>
                  <a:srgbClr val="002060"/>
                </a:solidFill>
              </a:rPr>
            </a:br>
            <a:r>
              <a:rPr lang="en-US" sz="2400" b="1" u="sng" dirty="0">
                <a:solidFill>
                  <a:srgbClr val="002060"/>
                </a:solidFill>
              </a:rPr>
              <a:t>FOR ALL THEIR LOCATIONS</a:t>
            </a:r>
            <a:endParaRPr lang="en-US" sz="24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Picture 4" descr="chart4952253520.png">
            <a:extLst>
              <a:ext uri="{FF2B5EF4-FFF2-40B4-BE49-F238E27FC236}">
                <a16:creationId xmlns:a16="http://schemas.microsoft.com/office/drawing/2014/main" id="{42427699-7D43-41D6-9E08-62FA62528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1665090"/>
            <a:ext cx="7274560" cy="3607949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510E57-5AF2-4A5D-B076-47ED8CD2B8E3}"/>
              </a:ext>
            </a:extLst>
          </p:cNvPr>
          <p:cNvSpPr txBox="1"/>
          <p:nvPr/>
        </p:nvSpPr>
        <p:spPr>
          <a:xfrm>
            <a:off x="863600" y="5520491"/>
            <a:ext cx="599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Has your firm conducted staff BC/DR training drills for all locations? </a:t>
            </a:r>
            <a:r>
              <a:rPr lang="en-US" sz="12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  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75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</a:rPr>
              <a:t>… AND CONDUCT REMOTE WORKFORCE </a:t>
            </a:r>
            <a:br>
              <a:rPr lang="en-US" sz="2400" b="1" u="sng" dirty="0">
                <a:solidFill>
                  <a:srgbClr val="002060"/>
                </a:solidFill>
              </a:rPr>
            </a:br>
            <a:r>
              <a:rPr lang="en-US" sz="2400" b="1" u="sng" dirty="0">
                <a:solidFill>
                  <a:srgbClr val="002060"/>
                </a:solidFill>
              </a:rPr>
              <a:t>AND CONNECTIVITY TESTING </a:t>
            </a:r>
            <a:endParaRPr lang="en-US" sz="24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4" descr="chart4952253530.png">
            <a:extLst>
              <a:ext uri="{FF2B5EF4-FFF2-40B4-BE49-F238E27FC236}">
                <a16:creationId xmlns:a16="http://schemas.microsoft.com/office/drawing/2014/main" id="{E7E787C2-DCC4-4282-862F-E19E8804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" y="1601865"/>
            <a:ext cx="7203440" cy="3754230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115C9A-402A-41FE-9A02-5789DB12ED6A}"/>
              </a:ext>
            </a:extLst>
          </p:cNvPr>
          <p:cNvSpPr txBox="1"/>
          <p:nvPr/>
        </p:nvSpPr>
        <p:spPr>
          <a:xfrm>
            <a:off x="833120" y="5515852"/>
            <a:ext cx="7477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Has your firm previously conducted remote workforce connectivity, access and telecommuting for all locations?  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46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D.</a:t>
            </a:r>
            <a:r>
              <a:rPr lang="en-US" sz="3600" b="1" dirty="0">
                <a:solidFill>
                  <a:srgbClr val="002060"/>
                </a:solidFill>
                <a:effectLst/>
              </a:rPr>
              <a:t>	</a:t>
            </a:r>
            <a:r>
              <a:rPr lang="en-US" sz="3600" b="1" u="sng" dirty="0">
                <a:solidFill>
                  <a:srgbClr val="002060"/>
                </a:solidFill>
                <a:effectLst/>
              </a:rPr>
              <a:t>LESSONS LEARNED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558B7B-94AB-46DF-B2B8-2D22A6D77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" y="1600676"/>
            <a:ext cx="7233920" cy="3656647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3215553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18AC-39E6-4024-936B-B2A0DD52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GIVEN THE LEAD TIME, MOST</a:t>
            </a:r>
            <a:br>
              <a:rPr lang="en-US" sz="2800" b="1" u="sng" dirty="0">
                <a:solidFill>
                  <a:srgbClr val="002060"/>
                </a:solidFill>
              </a:rPr>
            </a:br>
            <a:r>
              <a:rPr lang="en-US" sz="2800" b="1" u="sng" dirty="0">
                <a:solidFill>
                  <a:srgbClr val="002060"/>
                </a:solidFill>
              </a:rPr>
              <a:t>FIRMS WERE VERY PREPARED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569E4-2934-47D2-A4EB-C540B8C0D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920" y="1600200"/>
            <a:ext cx="297688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500" b="1" i="1" dirty="0">
                <a:latin typeface="Tahoma" panose="020B0604030504040204" pitchFamily="34" charset="0"/>
                <a:ea typeface="Times New Roman" panose="02020603050405020304" pitchFamily="18" charset="0"/>
              </a:rPr>
              <a:t>Unlike sudden-onset disasters, the global spread of the pandemic dominated the news for weeks prior to major impacts in the U.S.  </a:t>
            </a:r>
          </a:p>
          <a:p>
            <a:pPr marL="0" indent="0">
              <a:buNone/>
            </a:pPr>
            <a:endParaRPr lang="en-US" sz="1500" b="1" i="1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i="1" dirty="0">
                <a:latin typeface="Tahoma" panose="020B0604030504040204" pitchFamily="34" charset="0"/>
                <a:ea typeface="Times New Roman" panose="02020603050405020304" pitchFamily="18" charset="0"/>
              </a:rPr>
              <a:t>How do you rate your firm’s preparedness and actions, given the lead time? </a:t>
            </a:r>
          </a:p>
          <a:p>
            <a:pPr marL="0" indent="0">
              <a:buNone/>
            </a:pPr>
            <a:endParaRPr lang="en-US" sz="1500" b="1" i="1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1" i="1" dirty="0">
                <a:latin typeface="Tahoma" panose="020B0604030504040204" pitchFamily="34" charset="0"/>
                <a:ea typeface="Times New Roman" panose="02020603050405020304" pitchFamily="18" charset="0"/>
              </a:rPr>
              <a:t>Based on the lead time for warnings please rank from 1-5 where 1= Not Well Prepared and 5= Very Prepared.</a:t>
            </a:r>
            <a:endParaRPr lang="en-US" sz="15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B0AAF-FA27-442E-BDF8-4BBE4436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967AB-C4E6-4511-B5CE-22C4C66B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04548-FD06-4C53-9893-339734138B6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" name="Content Placeholder 7" descr="chart4952253400.png">
            <a:extLst>
              <a:ext uri="{FF2B5EF4-FFF2-40B4-BE49-F238E27FC236}">
                <a16:creationId xmlns:a16="http://schemas.microsoft.com/office/drawing/2014/main" id="{6B063F6F-279B-4B10-A541-2D72256D60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3760" y="1617133"/>
            <a:ext cx="4653280" cy="3635587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1019132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MANY FIRMS MADE ADJUSTMENTS TO THEIR PREPAREDNESS BEFORE INVOKING </a:t>
            </a:r>
            <a:br>
              <a:rPr lang="en-US" sz="2800" b="1" u="sng" dirty="0">
                <a:solidFill>
                  <a:srgbClr val="002060"/>
                </a:solidFill>
              </a:rPr>
            </a:br>
            <a:r>
              <a:rPr lang="en-US" sz="2800" b="1" u="sng" dirty="0">
                <a:solidFill>
                  <a:srgbClr val="002060"/>
                </a:solidFill>
              </a:rPr>
              <a:t>THEIR BCP, MOBILIZING STAFF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 descr="chart4952253560.png">
            <a:extLst>
              <a:ext uri="{FF2B5EF4-FFF2-40B4-BE49-F238E27FC236}">
                <a16:creationId xmlns:a16="http://schemas.microsoft.com/office/drawing/2014/main" id="{E8AA11AD-8877-4842-90DD-A7B8046A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585645"/>
            <a:ext cx="7294880" cy="3677234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EB1AE7-C44F-4876-8100-D6ED49A69419}"/>
              </a:ext>
            </a:extLst>
          </p:cNvPr>
          <p:cNvSpPr txBox="1"/>
          <p:nvPr/>
        </p:nvSpPr>
        <p:spPr>
          <a:xfrm>
            <a:off x="904240" y="5376911"/>
            <a:ext cx="7457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Did your firm make any adjustments to its BCP preparedness and responses between the time that the WHO declared it a global emergency (Jan 30) the time your plan was invoked and staff mobilized?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5671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DAF5-41E1-4B48-8C00-90403EE3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Q:</a:t>
            </a:r>
            <a:r>
              <a:rPr lang="en-US" sz="2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In retrospect, </a:t>
            </a:r>
            <a:r>
              <a:rPr lang="en-US" sz="2600" b="1" i="1" u="sng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what worked well</a:t>
            </a:r>
            <a:r>
              <a:rPr lang="en-US" sz="2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for your firm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61C60-AF80-4364-A194-D44E7270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74C25-A23D-4938-9213-8F99E561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AF6E6-565D-4A04-898A-F603BD9767E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D779F-C5B8-4C9C-AF9A-97A5B33547D2}"/>
              </a:ext>
            </a:extLst>
          </p:cNvPr>
          <p:cNvSpPr txBox="1"/>
          <p:nvPr/>
        </p:nvSpPr>
        <p:spPr>
          <a:xfrm>
            <a:off x="955040" y="1264980"/>
            <a:ext cx="72339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made tactical adjustments to our plan, as the virus situation and market conditions changed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frequently and regularly communicated with our remote workforce to discuss the state of the business and to assess their wellbeing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Our infrastructure held up as expected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Regular communications with staff, clients and counterparties was very effective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had staff that self-quarantined, out of an abundance of caution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quickly configured VPN tunnels and deployed robust workstations to trading staff homes that required them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planned for the worst case; the staff was prepared and responded well under the circumstances; testing of staff, infrastructure and systems paid off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Remote access and telecommuting worked well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had a process for capturing and reporting staff health and wellness issues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89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  <a:effectLst/>
              </a:rPr>
              <a:t>MANY T</a:t>
            </a:r>
            <a:r>
              <a:rPr lang="en-US" sz="2800" b="1" u="sng" dirty="0">
                <a:solidFill>
                  <a:srgbClr val="002060"/>
                </a:solidFill>
              </a:rPr>
              <a:t>HINGS WORKED REALLY WELL !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4" descr="chart4952253570.png">
            <a:extLst>
              <a:ext uri="{FF2B5EF4-FFF2-40B4-BE49-F238E27FC236}">
                <a16:creationId xmlns:a16="http://schemas.microsoft.com/office/drawing/2014/main" id="{EBBEA022-C5B0-4F92-822C-F9C1EA250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645920"/>
            <a:ext cx="7284720" cy="4318000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271596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z="2200" dirty="0">
                <a:effectLst/>
              </a:rPr>
              <a:t>Most </a:t>
            </a:r>
            <a:r>
              <a:rPr lang="en-US" sz="2200" dirty="0"/>
              <a:t>respondents</a:t>
            </a:r>
            <a:r>
              <a:rPr lang="en-US" sz="2200" dirty="0">
                <a:effectLst/>
              </a:rPr>
              <a:t> have a pandemic preparedness and response plan component in the business continuity plan (BCP).</a:t>
            </a:r>
          </a:p>
          <a:p>
            <a:r>
              <a:rPr lang="en-US" sz="2200" dirty="0"/>
              <a:t>Firms made tactical adjustments to their preparedness before invoking their BCPs, mobilizing staff.</a:t>
            </a:r>
          </a:p>
          <a:p>
            <a:r>
              <a:rPr lang="en-US" sz="2200" dirty="0"/>
              <a:t>They invoked their BCP by mid-March 2020, after the CDC initiated criteria for confirming cases and POTUS declared it a national emergency.</a:t>
            </a:r>
          </a:p>
          <a:p>
            <a:r>
              <a:rPr lang="en-US" sz="2200" dirty="0">
                <a:effectLst/>
              </a:rPr>
              <a:t>Firms then distanced their staffs, split critical functions and commenced work from home (WFH).</a:t>
            </a:r>
            <a:endParaRPr lang="en-US" sz="2200" dirty="0"/>
          </a:p>
          <a:p>
            <a:r>
              <a:rPr lang="en-US" sz="2200" dirty="0"/>
              <a:t>Most respondents </a:t>
            </a:r>
            <a:r>
              <a:rPr lang="en-US" sz="2200" dirty="0">
                <a:effectLst/>
              </a:rPr>
              <a:t>were well-prepared, given the advanced </a:t>
            </a:r>
            <a:r>
              <a:rPr lang="en-US" sz="2200" dirty="0"/>
              <a:t>warnings</a:t>
            </a:r>
            <a:r>
              <a:rPr lang="en-US" sz="2200" dirty="0">
                <a:effectLst/>
              </a:rPr>
              <a:t> and extensive media coverage.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u="sng" dirty="0">
                <a:solidFill>
                  <a:srgbClr val="002060"/>
                </a:solidFill>
                <a:effectLst/>
              </a:rPr>
              <a:t>EXECUTIVE SUMMARY (Cont’d)…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37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6866-7015-4916-9284-22F64A3B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Q:</a:t>
            </a:r>
            <a:r>
              <a:rPr lang="en-US" sz="2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 What </a:t>
            </a:r>
            <a:r>
              <a:rPr lang="en-US" sz="2800" b="1" u="sng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did not</a:t>
            </a:r>
            <a:r>
              <a:rPr lang="en-US" sz="2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work well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7B14-CB9B-40F2-A026-4ED4CF5B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761"/>
            <a:ext cx="8229600" cy="483616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did not anticipate nor plan for such a widespread, catastrophic event and the dynamic impacts from accompanying emergency orders and resultant workforce reductions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did not anticipate that multiple things could all go wrong at the same time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Our incident management/crisis management process did not function as we expected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Our staff was not properly prepared for the magnitude of the event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had multiple staff that self-quarantined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did not have a formal process to track staff health and wellness issues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Our remote teams did not function as smoothly as they could have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encountered network bandwidth and degradation of service challenges for remote workforce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Our infrastructure could not keep up with the demands from remote users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Call forwarding of office phones was not as seamless as we expected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underestimated the needs and scope of critical functions that could/could not be performed or supported remotely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had an unusually large amount of calls from clients and could not serve them as promptly and efficiently as possible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Our help desk staff was severely challenged by the constant and heavy amount of problem calls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Key connectivity and access to large scale data sets from remote sites exceeded our software-based VPN capabilities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We were challenged in trying to procure, configure and deploy laptop computers and workstations to critical staff and sales/traders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3ADBB-5C82-4ACB-8339-E1BC132B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5CBF1-C222-4167-84CE-38C6514D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71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  <a:effectLst/>
              </a:rPr>
              <a:t>BUT A NUMBER OF </a:t>
            </a:r>
            <a:r>
              <a:rPr lang="en-US" sz="2800" b="1" u="sng" dirty="0">
                <a:solidFill>
                  <a:srgbClr val="002060"/>
                </a:solidFill>
              </a:rPr>
              <a:t>THINGS DID NOT …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5" name="Picture 4" descr="chart4952253580.png">
            <a:extLst>
              <a:ext uri="{FF2B5EF4-FFF2-40B4-BE49-F238E27FC236}">
                <a16:creationId xmlns:a16="http://schemas.microsoft.com/office/drawing/2014/main" id="{E2ED7960-C0EB-4360-9F29-95DCE9185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" y="1605280"/>
            <a:ext cx="7294880" cy="4399280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3633156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  <a:effectLst/>
              </a:rPr>
              <a:t>THE BIGGEST, MOST UNPLESANT SURPRISES ..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30F31-8DF0-45E7-ABD5-5E6036FDD0F1}"/>
              </a:ext>
            </a:extLst>
          </p:cNvPr>
          <p:cNvSpPr txBox="1"/>
          <p:nvPr/>
        </p:nvSpPr>
        <p:spPr>
          <a:xfrm>
            <a:off x="812800" y="1564640"/>
            <a:ext cx="10827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scope, magnitude and duration of the contagion.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widespread scale of the disruption and the rate and </a:t>
            </a:r>
          </a:p>
          <a:p>
            <a:r>
              <a:rPr lang="en-US" sz="2200" dirty="0"/>
              <a:t>    number of businesses that shut down so quickly.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27348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002060"/>
                </a:solidFill>
                <a:effectLst/>
              </a:rPr>
              <a:t>THE BIGGEST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u="sng" dirty="0">
                <a:solidFill>
                  <a:srgbClr val="002060"/>
                </a:solidFill>
                <a:effectLst/>
              </a:rPr>
              <a:t>MISSTEPS </a:t>
            </a:r>
            <a:br>
              <a:rPr lang="en-US" sz="2400" b="1" u="sng" dirty="0">
                <a:solidFill>
                  <a:srgbClr val="002060"/>
                </a:solidFill>
                <a:effectLst/>
              </a:rPr>
            </a:br>
            <a:r>
              <a:rPr lang="en-US" sz="2400" b="1" u="sng" dirty="0">
                <a:solidFill>
                  <a:srgbClr val="002060"/>
                </a:solidFill>
                <a:effectLst/>
              </a:rPr>
              <a:t>IN PLANNING AND PREPARING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AA76E-A060-4913-8F49-142DC579DE2F}"/>
              </a:ext>
            </a:extLst>
          </p:cNvPr>
          <p:cNvSpPr txBox="1"/>
          <p:nvPr/>
        </p:nvSpPr>
        <p:spPr>
          <a:xfrm>
            <a:off x="904240" y="1595120"/>
            <a:ext cx="76661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Underestimating the speed and ferocity of the virus, and believing that this would pass.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“My internal post about the pandemic on Jan 31 was considered too scary and the escalation of this news was dismissed”.</a:t>
            </a:r>
          </a:p>
          <a:p>
            <a:r>
              <a:rPr lang="en-US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“Not adding multiple displays to the contingency office site desktops. These and other new devices had been requested for over 2 years”.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91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02E8-BBFF-4B0A-B790-CF5AE537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274638"/>
            <a:ext cx="8402320" cy="1143000"/>
          </a:xfrm>
        </p:spPr>
        <p:txBody>
          <a:bodyPr/>
          <a:lstStyle/>
          <a:p>
            <a:r>
              <a:rPr lang="en-US" sz="2400" b="1" i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Q:   </a:t>
            </a:r>
            <a:r>
              <a:rPr lang="en-US" sz="2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In what areas does your firm plan to make changes to going forward?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3774D8-A6B6-4B13-85E8-F8C975A8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B9805-A00A-4125-A5E3-F63EA208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AF6E6-565D-4A04-898A-F603BD9767E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23A17-E5B9-49D5-921B-B5C1F6E8BD2D}"/>
              </a:ext>
            </a:extLst>
          </p:cNvPr>
          <p:cNvSpPr txBox="1"/>
          <p:nvPr/>
        </p:nvSpPr>
        <p:spPr>
          <a:xfrm>
            <a:off x="985520" y="1417638"/>
            <a:ext cx="74371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Develop a report of actions taken, lessons learned etc., and a plan to address/mitigate short-term and long-term issues, risks and recommendations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Reschedule or postpone events and meetings to later in the year/next year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Document the pros and cons of a remote work force under this adverse scenario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Review of all key facilities, services providers and infrastructures that support the business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Develop a plan to regularly test remote access infrastructures, collaboration tools and remote workforce capabilities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Update HR guidelines as they apply to managing a remote workforce of essential and non-essential personnel, needs for collaboration etc.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Review and update emergency communications tools and procedures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client communications plans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Identify the key connectivity and data needs for users of large data sets and complex data operations for those in revenue-generating functions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Increase spending on remote access infrastructure, collaboration tools and network capabilities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overall BC/DR planning and preparedness, checklists for the remote workforce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Increase staff training on BCP strategy and tactics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Evaluate our operational costs going forward, due to increased safety measures and social distancing guidelines.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35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FIRMS PLAN NUMEROUS CHANGES, </a:t>
            </a:r>
            <a:br>
              <a:rPr lang="en-US" sz="2800" b="1" u="sng" dirty="0">
                <a:solidFill>
                  <a:srgbClr val="002060"/>
                </a:solidFill>
              </a:rPr>
            </a:br>
            <a:r>
              <a:rPr lang="en-US" sz="2800" b="1" u="sng" dirty="0">
                <a:solidFill>
                  <a:srgbClr val="002060"/>
                </a:solidFill>
              </a:rPr>
              <a:t>GOING FORWARD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4" descr="chart4952253620.png">
            <a:extLst>
              <a:ext uri="{FF2B5EF4-FFF2-40B4-BE49-F238E27FC236}">
                <a16:creationId xmlns:a16="http://schemas.microsoft.com/office/drawing/2014/main" id="{28773132-D09A-482D-A58B-96784B87F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625600"/>
            <a:ext cx="7305040" cy="4562234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2634007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E</a:t>
            </a:r>
            <a:r>
              <a:rPr lang="en-US" sz="3600" b="1" dirty="0">
                <a:solidFill>
                  <a:srgbClr val="002060"/>
                </a:solidFill>
                <a:effectLst/>
              </a:rPr>
              <a:t>.	</a:t>
            </a:r>
            <a:r>
              <a:rPr lang="en-US" sz="3600" b="1" u="sng" dirty="0">
                <a:solidFill>
                  <a:srgbClr val="002060"/>
                </a:solidFill>
                <a:effectLst/>
              </a:rPr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4CF58-99A7-43C5-8512-E2196E658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73752"/>
            <a:ext cx="7284720" cy="3668808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1484665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6914"/>
            <a:ext cx="8229600" cy="4706711"/>
          </a:xfrm>
        </p:spPr>
        <p:txBody>
          <a:bodyPr/>
          <a:lstStyle/>
          <a:p>
            <a:r>
              <a:rPr lang="en-US" sz="2200" dirty="0">
                <a:effectLst/>
              </a:rPr>
              <a:t>Even the most thoughtful, best tested plans do not contemplate multiple events all going wrong at the same time.</a:t>
            </a:r>
          </a:p>
          <a:p>
            <a:r>
              <a:rPr lang="en-US" sz="2200" dirty="0"/>
              <a:t>Most firms have implemented a resilient technology infrastructure and a mature business continuance structure and business continuity awareness.</a:t>
            </a:r>
            <a:endParaRPr lang="en-US" sz="2200" dirty="0">
              <a:effectLst/>
            </a:endParaRPr>
          </a:p>
          <a:p>
            <a:r>
              <a:rPr lang="en-US" sz="2200" dirty="0">
                <a:effectLst/>
              </a:rPr>
              <a:t>Firms were well-prepared, given the advanced </a:t>
            </a:r>
            <a:r>
              <a:rPr lang="en-US" sz="2200" dirty="0"/>
              <a:t>warnings</a:t>
            </a:r>
            <a:r>
              <a:rPr lang="en-US" sz="2200" dirty="0">
                <a:effectLst/>
              </a:rPr>
              <a:t> and media coverage</a:t>
            </a:r>
            <a:r>
              <a:rPr lang="en-US" sz="2200" dirty="0"/>
              <a:t>.</a:t>
            </a:r>
          </a:p>
          <a:p>
            <a:r>
              <a:rPr lang="en-US" sz="2200" dirty="0"/>
              <a:t>Firms</a:t>
            </a:r>
            <a:r>
              <a:rPr lang="en-US" sz="2200" dirty="0">
                <a:effectLst/>
              </a:rPr>
              <a:t> </a:t>
            </a:r>
            <a:r>
              <a:rPr lang="en-US" sz="2200" dirty="0"/>
              <a:t>need to better encourage the personal preparedness of their staff.</a:t>
            </a:r>
            <a:endParaRPr lang="en-US" sz="2200" dirty="0">
              <a:effectLst/>
            </a:endParaRPr>
          </a:p>
          <a:p>
            <a:r>
              <a:rPr lang="en-US" sz="2200" dirty="0"/>
              <a:t>Those </a:t>
            </a:r>
            <a:r>
              <a:rPr lang="en-US" sz="2200" dirty="0">
                <a:effectLst/>
              </a:rPr>
              <a:t>that planned well, generally fared well.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>
                <a:solidFill>
                  <a:srgbClr val="002060"/>
                </a:solidFill>
                <a:effectLst/>
              </a:rPr>
              <a:t>CONCLUSIONS (Cont’d)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562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67225"/>
          </a:xfrm>
        </p:spPr>
        <p:txBody>
          <a:bodyPr/>
          <a:lstStyle/>
          <a:p>
            <a:r>
              <a:rPr lang="en-US" sz="2200" dirty="0"/>
              <a:t>Develop a report of actions taken, lessons learned and a plan of action to address/mitigate any deficiencies or risks.</a:t>
            </a:r>
          </a:p>
          <a:p>
            <a:r>
              <a:rPr lang="en-US" sz="2200" dirty="0"/>
              <a:t>Evaluate the pro’s and con’s of a remote workforce under such an adverse scenario.</a:t>
            </a:r>
          </a:p>
          <a:p>
            <a:r>
              <a:rPr lang="en-US" sz="2200" dirty="0"/>
              <a:t>Analyze and provide additional hardening of key staff home computing set ups.</a:t>
            </a:r>
            <a:r>
              <a:rPr lang="en-US" sz="2200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endParaRPr lang="en-US" sz="2200" dirty="0"/>
          </a:p>
          <a:p>
            <a:r>
              <a:rPr lang="en-US" sz="2200" dirty="0"/>
              <a:t>Budget for increased spending on technology infrastructure required to support a large remote workforce and new social distancing guidelines.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F.	</a:t>
            </a:r>
            <a:r>
              <a:rPr lang="en-US" sz="3600" b="1" u="sng" dirty="0">
                <a:solidFill>
                  <a:srgbClr val="002060"/>
                </a:solidFill>
              </a:rPr>
              <a:t>SUGGESTED NEXT STEPS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21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657" y="1249680"/>
            <a:ext cx="8229600" cy="4839516"/>
          </a:xfrm>
        </p:spPr>
        <p:txBody>
          <a:bodyPr/>
          <a:lstStyle/>
          <a:p>
            <a:r>
              <a:rPr lang="en-US" sz="2200" dirty="0"/>
              <a:t>Conduct post-mortem evaluations to learn from the experience – what worked well, what didn’t:</a:t>
            </a:r>
          </a:p>
          <a:p>
            <a:pPr lvl="1"/>
            <a:r>
              <a:rPr lang="en-US" sz="2200" dirty="0"/>
              <a:t>The state of staff’s home computing set ups, remote collaboration experiences</a:t>
            </a:r>
          </a:p>
          <a:p>
            <a:pPr lvl="1"/>
            <a:r>
              <a:rPr lang="en-US" sz="2200" dirty="0"/>
              <a:t>Identify gaps, update plans, processes and technology accordingly</a:t>
            </a:r>
          </a:p>
          <a:p>
            <a:r>
              <a:rPr lang="en-US" sz="2200" dirty="0">
                <a:effectLst/>
              </a:rPr>
              <a:t>Post-mortem reviews should consider: </a:t>
            </a:r>
          </a:p>
          <a:p>
            <a:pPr lvl="1"/>
            <a:r>
              <a:rPr lang="en-US" sz="2200" dirty="0"/>
              <a:t>P</a:t>
            </a:r>
            <a:r>
              <a:rPr lang="en-US" sz="2200" dirty="0">
                <a:effectLst/>
              </a:rPr>
              <a:t>otential vulnerabilities of key service providers, especially ASP and cloud service providers</a:t>
            </a:r>
            <a:endParaRPr lang="en-US" sz="2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ea typeface="Calibri" panose="020F0502020204030204" pitchFamily="34" charset="0"/>
              </a:rPr>
              <a:t>Closely monitor conditions in your city/state.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a typeface="Calibri" panose="020F0502020204030204" pitchFamily="34" charset="0"/>
              </a:rPr>
              <a:t>D</a:t>
            </a:r>
            <a:r>
              <a:rPr lang="en-US" sz="2200" dirty="0">
                <a:effectLst/>
                <a:ea typeface="Calibri" panose="020F0502020204030204" pitchFamily="34" charset="0"/>
              </a:rPr>
              <a:t>on't hesitate to  take a "step back" if the pandemic starts a new surge (retreat, regroup and be prepared to fight again).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>
                <a:solidFill>
                  <a:srgbClr val="002060"/>
                </a:solidFill>
              </a:rPr>
              <a:t>SUGGESTED NEXT STEPS (</a:t>
            </a:r>
            <a:r>
              <a:rPr lang="en-US" sz="1800" b="1" i="1" u="sng" dirty="0">
                <a:solidFill>
                  <a:srgbClr val="002060"/>
                </a:solidFill>
                <a:effectLst/>
              </a:rPr>
              <a:t>Cont’d)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7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7960"/>
            <a:ext cx="8229600" cy="4678363"/>
          </a:xfrm>
        </p:spPr>
        <p:txBody>
          <a:bodyPr/>
          <a:lstStyle/>
          <a:p>
            <a:r>
              <a:rPr lang="en-US" sz="2200" dirty="0">
                <a:effectLst/>
              </a:rPr>
              <a:t>Firms regularly communicated </a:t>
            </a:r>
            <a:r>
              <a:rPr lang="en-US" sz="2200" dirty="0"/>
              <a:t>with</a:t>
            </a:r>
            <a:r>
              <a:rPr lang="en-US" sz="2200" dirty="0">
                <a:effectLst/>
              </a:rPr>
              <a:t> staff and clients via email, direct phone call, and web site postings; conducted regular and ad-hoc conference calls and video sessions.</a:t>
            </a:r>
          </a:p>
          <a:p>
            <a:r>
              <a:rPr lang="en-US" sz="2200" dirty="0"/>
              <a:t>To support a large remote workforce, some firms upgraded their VPN, Cisco, Citrix and/or remote desktop infrastructures and remote access capabilities.</a:t>
            </a:r>
            <a:endParaRPr lang="en-US" sz="2200" dirty="0">
              <a:effectLst/>
            </a:endParaRPr>
          </a:p>
          <a:p>
            <a:r>
              <a:rPr lang="en-US" sz="2200" dirty="0">
                <a:effectLst/>
              </a:rPr>
              <a:t>Regular and recent BCP awareness training, remote connectivity, systems testing and staff training exercises paid off.</a:t>
            </a:r>
          </a:p>
          <a:p>
            <a:r>
              <a:rPr lang="en-US" sz="2200" dirty="0">
                <a:effectLst/>
              </a:rPr>
              <a:t>Communication with key staff, decision makers was critical to the incident management process</a:t>
            </a:r>
          </a:p>
          <a:p>
            <a:r>
              <a:rPr lang="en-US" sz="2200" dirty="0">
                <a:effectLst/>
              </a:rPr>
              <a:t>Those that planned well, generally fared well.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3824"/>
            <a:ext cx="8229600" cy="944628"/>
          </a:xfrm>
        </p:spPr>
        <p:txBody>
          <a:bodyPr/>
          <a:lstStyle/>
          <a:p>
            <a:pPr algn="l"/>
            <a:r>
              <a:rPr lang="en-US" sz="1800" b="1" i="1" u="sng" dirty="0">
                <a:solidFill>
                  <a:srgbClr val="002060"/>
                </a:solidFill>
                <a:effectLst/>
              </a:rPr>
              <a:t>EXECUTIVE SUMMARY (Cont’d)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39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943" y="537029"/>
            <a:ext cx="783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Be Prepared for The Unexpected Things 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That Can Jump Out and Sucker Punch You</a:t>
            </a:r>
            <a:r>
              <a:rPr lang="en-US" i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8F55C-C4EF-438B-BA4A-91FF4AF1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680029"/>
            <a:ext cx="7193280" cy="3491411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575395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Craig\Pictures\TCL_Logo_T.jpg"/>
          <p:cNvPicPr/>
          <p:nvPr/>
        </p:nvPicPr>
        <p:blipFill>
          <a:blip r:embed="rId3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1869440" y="1422400"/>
            <a:ext cx="5293360" cy="4279900"/>
          </a:xfrm>
          <a:prstGeom prst="rect">
            <a:avLst/>
          </a:prstGeom>
          <a:ln>
            <a:solidFill>
              <a:srgbClr val="CC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31800" y="1240971"/>
            <a:ext cx="8229600" cy="4049486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 dirty="0"/>
          </a:p>
          <a:p>
            <a:pPr algn="ctr" eaLnBrk="1" hangingPunct="1">
              <a:buFontTx/>
              <a:buNone/>
            </a:pPr>
            <a:endParaRPr lang="en-US" sz="2400" dirty="0"/>
          </a:p>
          <a:p>
            <a:pPr algn="ctr" eaLnBrk="1" hangingPunct="1"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Tellefsen and Company, L.LC.</a:t>
            </a:r>
          </a:p>
          <a:p>
            <a:pPr algn="ctr" eaLnBrk="1" hangingPunct="1">
              <a:buFontTx/>
              <a:buNone/>
            </a:pPr>
            <a:endParaRPr lang="en-US" sz="2400" b="1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Business Continuity and Advisory Services</a:t>
            </a:r>
          </a:p>
          <a:p>
            <a:pPr algn="ctr" eaLnBrk="1" hangingPunct="1">
              <a:buFontTx/>
              <a:buNone/>
            </a:pPr>
            <a:r>
              <a:rPr lang="en-US" sz="2200" b="1" i="1" dirty="0">
                <a:solidFill>
                  <a:srgbClr val="002060"/>
                </a:solidFill>
              </a:rPr>
              <a:t>1-212 809 3800</a:t>
            </a:r>
          </a:p>
          <a:p>
            <a:pPr algn="ctr" eaLnBrk="1" hangingPunct="1">
              <a:buFontTx/>
              <a:buNone/>
            </a:pPr>
            <a:r>
              <a:rPr lang="en-US" sz="2200" dirty="0">
                <a:solidFill>
                  <a:srgbClr val="002060"/>
                </a:solidFill>
                <a:hlinkClick r:id="rId4"/>
              </a:rPr>
              <a:t>info@tellefsen.com</a:t>
            </a:r>
            <a:endParaRPr lang="en-US" sz="2200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200" b="1" dirty="0">
                <a:solidFill>
                  <a:srgbClr val="002060"/>
                </a:solidFill>
              </a:rPr>
              <a:t>John Rapa               Craig Conti</a:t>
            </a:r>
          </a:p>
          <a:p>
            <a:pPr eaLnBrk="1" hangingPunct="1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31571" y="6176663"/>
            <a:ext cx="5965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</p:spTree>
    <p:extLst>
      <p:ext uri="{BB962C8B-B14F-4D97-AF65-F5344CB8AC3E}">
        <p14:creationId xmlns:p14="http://schemas.microsoft.com/office/powerpoint/2010/main" val="418430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409700"/>
            <a:ext cx="8051800" cy="4530725"/>
          </a:xfrm>
        </p:spPr>
        <p:txBody>
          <a:bodyPr/>
          <a:lstStyle/>
          <a:p>
            <a:r>
              <a:rPr lang="en-US" sz="2200" dirty="0">
                <a:effectLst/>
              </a:rPr>
              <a:t>Many firms indicated that they had staff that were directly or indirectly affected by C-19 and could not perform their work function.</a:t>
            </a:r>
          </a:p>
          <a:p>
            <a:r>
              <a:rPr lang="en-US" sz="2200" dirty="0"/>
              <a:t>Respondents represented a cross section of U.S. financial services organizations.</a:t>
            </a:r>
            <a:endParaRPr lang="en-US" sz="2200" dirty="0">
              <a:effectLst/>
            </a:endParaRPr>
          </a:p>
          <a:p>
            <a:r>
              <a:rPr lang="en-US" sz="2200" dirty="0">
                <a:effectLst/>
              </a:rPr>
              <a:t>The biggest problems were caused by supply chain disruptions, including:</a:t>
            </a:r>
          </a:p>
          <a:p>
            <a:pPr lvl="1"/>
            <a:r>
              <a:rPr lang="en-US" sz="1800" dirty="0"/>
              <a:t>Network bandwidth or degradation of services when working at home</a:t>
            </a:r>
          </a:p>
          <a:p>
            <a:pPr lvl="1"/>
            <a:r>
              <a:rPr lang="en-US" sz="1800" dirty="0">
                <a:effectLst/>
              </a:rPr>
              <a:t>Key service provider disruptions (internet providers, telecoms, marke</a:t>
            </a:r>
            <a:r>
              <a:rPr lang="en-US" sz="1800" dirty="0"/>
              <a:t>t </a:t>
            </a:r>
            <a:r>
              <a:rPr lang="en-US" sz="1800" dirty="0">
                <a:effectLst/>
              </a:rPr>
              <a:t>data)</a:t>
            </a:r>
          </a:p>
          <a:p>
            <a:pPr lvl="1"/>
            <a:r>
              <a:rPr lang="en-US" sz="1800" dirty="0"/>
              <a:t>Systems processing and data storage capacity constraints as a result of excessive message rates and higher message traffic.</a:t>
            </a:r>
            <a:endParaRPr lang="en-US" sz="1800" dirty="0">
              <a:effectLst/>
            </a:endParaRPr>
          </a:p>
          <a:p>
            <a:pPr lvl="1"/>
            <a:endParaRPr lang="en-US" sz="1800" dirty="0">
              <a:effectLst/>
            </a:endParaRPr>
          </a:p>
          <a:p>
            <a:pPr marL="57150" indent="0">
              <a:buNone/>
            </a:pPr>
            <a:endParaRPr lang="en-US" sz="22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>
                <a:solidFill>
                  <a:srgbClr val="002060"/>
                </a:solidFill>
                <a:effectLst/>
              </a:rPr>
              <a:t>EXECUTIVE SUMMARY (Cont’d)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7C83-3857-426C-85EA-096E0BB1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/>
          <a:lstStyle/>
          <a:p>
            <a:r>
              <a:rPr lang="en-US" sz="2800" b="1" u="sng" dirty="0">
                <a:solidFill>
                  <a:srgbClr val="002060"/>
                </a:solidFill>
              </a:rPr>
              <a:t>RESPONDENTS REPRESENTED A CROSS SECTION OF FINANCIAL SERVICES 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1F4EF-8655-421A-B8E3-FB3991881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700" y="1600200"/>
            <a:ext cx="3716020" cy="452596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latin typeface="Tahoma" panose="020B0604030504040204" pitchFamily="34" charset="0"/>
                <a:ea typeface="Times New Roman" panose="02020603050405020304" pitchFamily="18" charset="0"/>
              </a:rPr>
              <a:t>Indicate the type of organization you work for:</a:t>
            </a:r>
            <a:endParaRPr lang="en-US" sz="1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Application service provider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Central counter party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Consulting services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Crypto trading platform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Equities/options/futures exchange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FinTech solution provider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Investment bank/FCM/swap dealer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Investment management firm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Law firm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</a:rPr>
              <a:t>Proprietary trading firm</a:t>
            </a:r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01852-B6BC-4941-9445-059A1062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Industry Impact and Lessons Learned From the COVID-19 Pandemic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24441-2195-4DF7-BCD8-51224445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04548-FD06-4C53-9893-339734138B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Content Placeholder 7" descr="chart4952253300.png">
            <a:extLst>
              <a:ext uri="{FF2B5EF4-FFF2-40B4-BE49-F238E27FC236}">
                <a16:creationId xmlns:a16="http://schemas.microsoft.com/office/drawing/2014/main" id="{EB2B7BB4-C1B7-41D4-BE76-496BEC75AC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53510"/>
            <a:ext cx="4635500" cy="4419343"/>
          </a:xfrm>
          <a:prstGeom prst="rect">
            <a:avLst/>
          </a:prstGeom>
          <a:ln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298720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632325"/>
          </a:xfrm>
        </p:spPr>
        <p:txBody>
          <a:bodyPr/>
          <a:lstStyle/>
          <a:p>
            <a:r>
              <a:rPr lang="en-US" sz="2200" dirty="0"/>
              <a:t>Most firms were able to quickly pivot, mobilize their staff and initiate WFH.</a:t>
            </a:r>
          </a:p>
          <a:p>
            <a:r>
              <a:rPr lang="en-US" sz="2200" dirty="0">
                <a:effectLst/>
              </a:rPr>
              <a:t>Firms </a:t>
            </a:r>
            <a:r>
              <a:rPr lang="en-US" sz="2200" dirty="0"/>
              <a:t>supported the increased levels of high volume transactions, as a result of the market volatility. </a:t>
            </a:r>
          </a:p>
          <a:p>
            <a:r>
              <a:rPr lang="en-US" sz="2200" dirty="0"/>
              <a:t>Despite some network bandwidth challenges, firms’ staff, clients and service providers responded well to working remotely from home.</a:t>
            </a:r>
          </a:p>
          <a:p>
            <a:r>
              <a:rPr lang="en-US" sz="2200" dirty="0">
                <a:effectLst/>
              </a:rPr>
              <a:t>The levels of support from key service providers was rated highly.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B</a:t>
            </a:r>
            <a:r>
              <a:rPr lang="en-US" sz="3600" b="1" dirty="0">
                <a:solidFill>
                  <a:srgbClr val="002060"/>
                </a:solidFill>
                <a:effectLst/>
              </a:rPr>
              <a:t>.	</a:t>
            </a:r>
            <a:r>
              <a:rPr lang="en-US" sz="3600" b="1" u="sng" dirty="0">
                <a:solidFill>
                  <a:srgbClr val="002060"/>
                </a:solidFill>
                <a:effectLst/>
              </a:rPr>
              <a:t>INDUSTRY IMPACT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8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409700"/>
            <a:ext cx="8051800" cy="4530725"/>
          </a:xfrm>
        </p:spPr>
        <p:txBody>
          <a:bodyPr/>
          <a:lstStyle/>
          <a:p>
            <a:r>
              <a:rPr lang="en-US" sz="2200" dirty="0">
                <a:effectLst/>
              </a:rPr>
              <a:t>Some firms quickly configured VPN tunnels and deployed robust workstations or laptops to key staff that required them. </a:t>
            </a:r>
          </a:p>
          <a:p>
            <a:r>
              <a:rPr lang="en-US" sz="2200" dirty="0"/>
              <a:t>However, ~33% of firms experienced some forms of business disruption after invoking their BCP and distancing the staff.</a:t>
            </a:r>
            <a:endParaRPr lang="en-US" sz="2200" dirty="0">
              <a:effectLst/>
            </a:endParaRPr>
          </a:p>
          <a:p>
            <a:r>
              <a:rPr lang="en-US" sz="2200" dirty="0"/>
              <a:t>Firms</a:t>
            </a:r>
            <a:r>
              <a:rPr lang="en-US" sz="2200" dirty="0">
                <a:effectLst/>
              </a:rPr>
              <a:t> did not plan for the </a:t>
            </a:r>
            <a:r>
              <a:rPr lang="en-US" sz="2200" dirty="0"/>
              <a:t>impacts from </a:t>
            </a:r>
            <a:r>
              <a:rPr lang="en-US" sz="2200" dirty="0">
                <a:effectLst/>
              </a:rPr>
              <a:t>such a widespread, catastrophic event and the resultant emergency orders and workforce reductions.</a:t>
            </a:r>
          </a:p>
          <a:p>
            <a:r>
              <a:rPr lang="en-US" sz="2200" dirty="0"/>
              <a:t>They did not anticipate that multiple things could all go wrong at the same time. Most BCP strategies usually do not!</a:t>
            </a:r>
          </a:p>
          <a:p>
            <a:pPr marL="0" indent="0">
              <a:buNone/>
            </a:pPr>
            <a:endParaRPr lang="en-US" sz="2200" dirty="0">
              <a:effectLst/>
            </a:endParaRPr>
          </a:p>
          <a:p>
            <a:endParaRPr lang="en-US" sz="1800" dirty="0">
              <a:effectLst/>
            </a:endParaRPr>
          </a:p>
          <a:p>
            <a:pPr marL="57150" indent="0">
              <a:buNone/>
            </a:pPr>
            <a:endParaRPr lang="en-US" sz="22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>
                <a:solidFill>
                  <a:srgbClr val="002060"/>
                </a:solidFill>
                <a:effectLst/>
              </a:rPr>
              <a:t>INDUSTRY IMPACT (Cont’d)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Industry Impact and Lessons Learned From the COVID-19 Pandemic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813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6065</TotalTime>
  <Words>3892</Words>
  <Application>Microsoft Office PowerPoint</Application>
  <PresentationFormat>On-screen Show (4:3)</PresentationFormat>
  <Paragraphs>471</Paragraphs>
  <Slides>51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Symbol</vt:lpstr>
      <vt:lpstr>Tahoma</vt:lpstr>
      <vt:lpstr>Times New Roman</vt:lpstr>
      <vt:lpstr>Wingdings</vt:lpstr>
      <vt:lpstr>Custom Design</vt:lpstr>
      <vt:lpstr>Default Design</vt:lpstr>
      <vt:lpstr>1_Default Design</vt:lpstr>
      <vt:lpstr>2_Default Design</vt:lpstr>
      <vt:lpstr>PowerPoint Presentation</vt:lpstr>
      <vt:lpstr>TABLE OF CONTENTS</vt:lpstr>
      <vt:lpstr>A. EXECUTIVE SUMMARY</vt:lpstr>
      <vt:lpstr>EXECUTIVE SUMMARY (Cont’d)…</vt:lpstr>
      <vt:lpstr>EXECUTIVE SUMMARY (Cont’d) …</vt:lpstr>
      <vt:lpstr>EXECUTIVE SUMMARY (Cont’d) …</vt:lpstr>
      <vt:lpstr>RESPONDENTS REPRESENTED A CROSS SECTION OF FINANCIAL SERVICES </vt:lpstr>
      <vt:lpstr>B. INDUSTRY IMPACT</vt:lpstr>
      <vt:lpstr>INDUSTRY IMPACT (Cont’d) …</vt:lpstr>
      <vt:lpstr>C. SURVEY FINDINGS</vt:lpstr>
      <vt:lpstr>I. PREPAREDNESS AND  BUSINESS CONTINUANCE</vt:lpstr>
      <vt:lpstr>MOST FIRMS HAVE A PANDEMIC PREPAREDNESS COMPONENT TO THEIR BCP</vt:lpstr>
      <vt:lpstr>FIRMS INVOKED THEIR BCP AFTER THE CDC INITIATED CRITERIA FOR CONFIRMING CASES  AND A NATIONAL EMERGENCY WAS DECLARED</vt:lpstr>
      <vt:lpstr> FIRMS COMMUNICATED WITH THEIR STAFF EARLY ON</vt:lpstr>
      <vt:lpstr>FIRMS DISTANCED THEIR STAFFS, SPLIT CRITICAL FUNCTIONS, COMMENCED WFH IN MARCH</vt:lpstr>
      <vt:lpstr>FIRMS EMPLOYED MULTIPLE PREPAREDNESS AND RESPONSE ACTIONS</vt:lpstr>
      <vt:lpstr>THE MAJORITY OF FIRMS HAVE ALTERNATE LOCATIONS TO CONTINUE CRITICAL BUSINESS OPERATIONS</vt:lpstr>
      <vt:lpstr>FIRMS REACHED OUT TO CLIENTS  VIA MULTIPLE MEANS</vt:lpstr>
      <vt:lpstr>MOST FIRMS WERE WELL-PREPARED  TO RESPOND TO THE DISRUPTION</vt:lpstr>
      <vt:lpstr>KEY SERVICE PROVIDERS WERE WELL-PREPARED TO SUPPORT FIRMS</vt:lpstr>
      <vt:lpstr>II.  BUSINESS AND SUPPLY CHAIN DISRUPTIONS</vt:lpstr>
      <vt:lpstr>ONE-THIRD OF FIRMS EXPERIENCED  SOME FORM OF BUSINESS DISRUPTION </vt:lpstr>
      <vt:lpstr>HALF OF FIRMS HAD STAFF THAT WERE DIRECTLY / INDIRECTLY AFFECTED, C-19 DISRUPTED THEIR WORK FUNCTION</vt:lpstr>
      <vt:lpstr>Q: What types of disruptions did your firm encounter?</vt:lpstr>
      <vt:lpstr>FIRMS EXPERIENCED VARYING TYPES OF  C-19 RELATED DISRUPTIONS TO THEIR BUSINESS </vt:lpstr>
      <vt:lpstr>III. RESPONSE</vt:lpstr>
      <vt:lpstr>THE MAJORITY OF FIRMS HAVE AN EMERGENCY NOTIFICATION SYSTEM OR CALL TREE</vt:lpstr>
      <vt:lpstr>INCIDENT MANAGEMENT TEAMS AND  KEY MANAGERS RESPONDED WELL</vt:lpstr>
      <vt:lpstr>HALF OF FIRMS CORDINATED THEIR RESPONSE WITH  STATE / LOCAL HEALTH AGENCIES, REGULATORS AND BUILDING MANAGEMENT</vt:lpstr>
      <vt:lpstr>THE MAJORITY OF FIRMS HAVE DESIGNATED EMERGENCY RESPONSE TEAMS</vt:lpstr>
      <vt:lpstr>IV. DISASTER RECOVERY AND RISK MITIGATION</vt:lpstr>
      <vt:lpstr>MOST FIRMS CONDUCT REGULAR BC/DR TESTING</vt:lpstr>
      <vt:lpstr>FIRMS CONDUCT REGULAR BC/DR TESTING  FOR ALL THEIR LOCATIONS</vt:lpstr>
      <vt:lpstr>… AND CONDUCT REMOTE WORKFORCE  AND CONNECTIVITY TESTING </vt:lpstr>
      <vt:lpstr>D. LESSONS LEARNED</vt:lpstr>
      <vt:lpstr>GIVEN THE LEAD TIME, MOST FIRMS WERE VERY PREPARED</vt:lpstr>
      <vt:lpstr>MANY FIRMS MADE ADJUSTMENTS TO THEIR PREPAREDNESS BEFORE INVOKING  THEIR BCP, MOBILIZING STAFF</vt:lpstr>
      <vt:lpstr>Q: In retrospect, what worked well for your firm</vt:lpstr>
      <vt:lpstr>MANY THINGS WORKED REALLY WELL !</vt:lpstr>
      <vt:lpstr>Q:  What did not work well</vt:lpstr>
      <vt:lpstr>BUT A NUMBER OF THINGS DID NOT …</vt:lpstr>
      <vt:lpstr>THE BIGGEST, MOST UNPLESANT SURPRISES .. …</vt:lpstr>
      <vt:lpstr>THE BIGGEST MISSTEPS  IN PLANNING AND PREPARING …</vt:lpstr>
      <vt:lpstr>Q:   In what areas does your firm plan to make changes to going forward?</vt:lpstr>
      <vt:lpstr>FIRMS PLAN NUMEROUS CHANGES,  GOING FORWARD</vt:lpstr>
      <vt:lpstr>E. CONCLUSIONS</vt:lpstr>
      <vt:lpstr>CONCLUSIONS (Cont’d) …</vt:lpstr>
      <vt:lpstr>F. SUGGESTED NEXT STEPS</vt:lpstr>
      <vt:lpstr>SUGGESTED NEXT STEPS (Cont’d) …</vt:lpstr>
      <vt:lpstr> </vt:lpstr>
      <vt:lpstr>PowerPoint Presentation</vt:lpstr>
    </vt:vector>
  </TitlesOfParts>
  <Company>Tellefsen and Company, L.L.C.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Impact and Lessons Learned From the COVID-19 Pandemic - Summary Report</dc:title>
  <dc:subject>COVID-19 Pandemic Impact and Response Survey Report</dc:subject>
  <dc:creator>John Rapa, Craig Conti;Jerry Byrne</dc:creator>
  <cp:lastModifiedBy>John Rapa</cp:lastModifiedBy>
  <cp:revision>1043</cp:revision>
  <cp:lastPrinted>2020-07-17T17:50:22Z</cp:lastPrinted>
  <dcterms:created xsi:type="dcterms:W3CDTF">2006-06-13T12:43:36Z</dcterms:created>
  <dcterms:modified xsi:type="dcterms:W3CDTF">2020-08-03T19:54:41Z</dcterms:modified>
</cp:coreProperties>
</file>