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2" r:id="rId2"/>
    <p:sldMasterId id="2147483678" r:id="rId3"/>
    <p:sldMasterId id="2147483693" r:id="rId4"/>
  </p:sldMasterIdLst>
  <p:notesMasterIdLst>
    <p:notesMasterId r:id="rId29"/>
  </p:notesMasterIdLst>
  <p:handoutMasterIdLst>
    <p:handoutMasterId r:id="rId30"/>
  </p:handoutMasterIdLst>
  <p:sldIdLst>
    <p:sldId id="256" r:id="rId5"/>
    <p:sldId id="334" r:id="rId6"/>
    <p:sldId id="285" r:id="rId7"/>
    <p:sldId id="336" r:id="rId8"/>
    <p:sldId id="347" r:id="rId9"/>
    <p:sldId id="354" r:id="rId10"/>
    <p:sldId id="343" r:id="rId11"/>
    <p:sldId id="344" r:id="rId12"/>
    <p:sldId id="349" r:id="rId13"/>
    <p:sldId id="345" r:id="rId14"/>
    <p:sldId id="356" r:id="rId15"/>
    <p:sldId id="355" r:id="rId16"/>
    <p:sldId id="346" r:id="rId17"/>
    <p:sldId id="348" r:id="rId18"/>
    <p:sldId id="337" r:id="rId19"/>
    <p:sldId id="351" r:id="rId20"/>
    <p:sldId id="350" r:id="rId21"/>
    <p:sldId id="338" r:id="rId22"/>
    <p:sldId id="341" r:id="rId23"/>
    <p:sldId id="342" r:id="rId24"/>
    <p:sldId id="352" r:id="rId25"/>
    <p:sldId id="353" r:id="rId26"/>
    <p:sldId id="340" r:id="rId27"/>
    <p:sldId id="339" r:id="rId28"/>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5E00"/>
    <a:srgbClr val="FF0000"/>
    <a:srgbClr val="663300"/>
    <a:srgbClr val="FEC758"/>
    <a:srgbClr val="0000FF"/>
    <a:srgbClr val="CC330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8505" autoAdjust="0"/>
  </p:normalViewPr>
  <p:slideViewPr>
    <p:cSldViewPr snapToGrid="0">
      <p:cViewPr varScale="1">
        <p:scale>
          <a:sx n="68" d="100"/>
          <a:sy n="68" d="100"/>
        </p:scale>
        <p:origin x="124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2726" y="-8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dirty="0"/>
          </a:p>
        </p:txBody>
      </p:sp>
      <p:sp>
        <p:nvSpPr>
          <p:cNvPr id="41989"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pPr>
              <a:defRPr/>
            </a:pPr>
            <a:fld id="{70BA4C2A-1F3C-4F7B-A64E-2B5B9332B5D7}" type="slidenum">
              <a:rPr lang="en-US"/>
              <a:pPr>
                <a:defRPr/>
              </a:pPr>
              <a:t>‹#›</a:t>
            </a:fld>
            <a:endParaRPr lang="en-US" dirty="0"/>
          </a:p>
        </p:txBody>
      </p:sp>
    </p:spTree>
    <p:extLst>
      <p:ext uri="{BB962C8B-B14F-4D97-AF65-F5344CB8AC3E}">
        <p14:creationId xmlns:p14="http://schemas.microsoft.com/office/powerpoint/2010/main" val="1057297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vl1pPr>
          </a:lstStyle>
          <a:p>
            <a:pPr>
              <a:defRPr/>
            </a:pPr>
            <a:r>
              <a:rPr lang="en-US" dirty="0"/>
              <a:t>Dodd-Frank and The Volcker Rule</a:t>
            </a:r>
          </a:p>
        </p:txBody>
      </p:sp>
      <p:sp>
        <p:nvSpPr>
          <p:cNvPr id="25603"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dirty="0"/>
          </a:p>
        </p:txBody>
      </p:sp>
      <p:sp>
        <p:nvSpPr>
          <p:cNvPr id="66564"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vl1pPr>
          </a:lstStyle>
          <a:p>
            <a:pPr>
              <a:defRPr/>
            </a:pPr>
            <a:r>
              <a:rPr lang="en-US" dirty="0"/>
              <a:t>Developed by: Tellefsen and Company, LLC</a:t>
            </a:r>
          </a:p>
        </p:txBody>
      </p:sp>
      <p:sp>
        <p:nvSpPr>
          <p:cNvPr id="25607"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pPr>
              <a:defRPr/>
            </a:pPr>
            <a:fld id="{CB6BA8C2-A37A-45E3-A432-E1A03C475558}" type="slidenum">
              <a:rPr lang="en-US"/>
              <a:pPr>
                <a:defRPr/>
              </a:pPr>
              <a:t>‹#›</a:t>
            </a:fld>
            <a:endParaRPr lang="en-US" dirty="0"/>
          </a:p>
        </p:txBody>
      </p:sp>
    </p:spTree>
    <p:extLst>
      <p:ext uri="{BB962C8B-B14F-4D97-AF65-F5344CB8AC3E}">
        <p14:creationId xmlns:p14="http://schemas.microsoft.com/office/powerpoint/2010/main" val="2529577988"/>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5610" indent="-294465" eaLnBrk="0" hangingPunct="0">
              <a:defRPr>
                <a:solidFill>
                  <a:schemeClr val="tx1"/>
                </a:solidFill>
                <a:latin typeface="Arial" charset="0"/>
              </a:defRPr>
            </a:lvl2pPr>
            <a:lvl3pPr marL="1177862" indent="-235572" eaLnBrk="0" hangingPunct="0">
              <a:defRPr>
                <a:solidFill>
                  <a:schemeClr val="tx1"/>
                </a:solidFill>
                <a:latin typeface="Arial" charset="0"/>
              </a:defRPr>
            </a:lvl3pPr>
            <a:lvl4pPr marL="1649006" indent="-235572" eaLnBrk="0" hangingPunct="0">
              <a:defRPr>
                <a:solidFill>
                  <a:schemeClr val="tx1"/>
                </a:solidFill>
                <a:latin typeface="Arial" charset="0"/>
              </a:defRPr>
            </a:lvl4pPr>
            <a:lvl5pPr marL="2120151" indent="-235572" eaLnBrk="0" hangingPunct="0">
              <a:defRPr>
                <a:solidFill>
                  <a:schemeClr val="tx1"/>
                </a:solidFill>
                <a:latin typeface="Arial" charset="0"/>
              </a:defRPr>
            </a:lvl5pPr>
            <a:lvl6pPr marL="2591295" indent="-235572" eaLnBrk="0" fontAlgn="base" hangingPunct="0">
              <a:spcBef>
                <a:spcPct val="0"/>
              </a:spcBef>
              <a:spcAft>
                <a:spcPct val="0"/>
              </a:spcAft>
              <a:defRPr>
                <a:solidFill>
                  <a:schemeClr val="tx1"/>
                </a:solidFill>
                <a:latin typeface="Arial" charset="0"/>
              </a:defRPr>
            </a:lvl6pPr>
            <a:lvl7pPr marL="3062440" indent="-235572" eaLnBrk="0" fontAlgn="base" hangingPunct="0">
              <a:spcBef>
                <a:spcPct val="0"/>
              </a:spcBef>
              <a:spcAft>
                <a:spcPct val="0"/>
              </a:spcAft>
              <a:defRPr>
                <a:solidFill>
                  <a:schemeClr val="tx1"/>
                </a:solidFill>
                <a:latin typeface="Arial" charset="0"/>
              </a:defRPr>
            </a:lvl7pPr>
            <a:lvl8pPr marL="3533585" indent="-235572" eaLnBrk="0" fontAlgn="base" hangingPunct="0">
              <a:spcBef>
                <a:spcPct val="0"/>
              </a:spcBef>
              <a:spcAft>
                <a:spcPct val="0"/>
              </a:spcAft>
              <a:defRPr>
                <a:solidFill>
                  <a:schemeClr val="tx1"/>
                </a:solidFill>
                <a:latin typeface="Arial" charset="0"/>
              </a:defRPr>
            </a:lvl8pPr>
            <a:lvl9pPr marL="4004729" indent="-235572" eaLnBrk="0" fontAlgn="base" hangingPunct="0">
              <a:spcBef>
                <a:spcPct val="0"/>
              </a:spcBef>
              <a:spcAft>
                <a:spcPct val="0"/>
              </a:spcAft>
              <a:defRPr>
                <a:solidFill>
                  <a:schemeClr val="tx1"/>
                </a:solidFill>
                <a:latin typeface="Arial" charset="0"/>
              </a:defRPr>
            </a:lvl9pPr>
          </a:lstStyle>
          <a:p>
            <a:pPr eaLnBrk="1" hangingPunct="1"/>
            <a:r>
              <a:rPr lang="en-US" dirty="0"/>
              <a:t>Dodd-Frank and The Volcker Rule</a:t>
            </a:r>
          </a:p>
        </p:txBody>
      </p:sp>
      <p:sp>
        <p:nvSpPr>
          <p:cNvPr id="675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5610" indent="-294465" eaLnBrk="0" hangingPunct="0">
              <a:defRPr>
                <a:solidFill>
                  <a:schemeClr val="tx1"/>
                </a:solidFill>
                <a:latin typeface="Arial" charset="0"/>
              </a:defRPr>
            </a:lvl2pPr>
            <a:lvl3pPr marL="1177862" indent="-235572" eaLnBrk="0" hangingPunct="0">
              <a:defRPr>
                <a:solidFill>
                  <a:schemeClr val="tx1"/>
                </a:solidFill>
                <a:latin typeface="Arial" charset="0"/>
              </a:defRPr>
            </a:lvl3pPr>
            <a:lvl4pPr marL="1649006" indent="-235572" eaLnBrk="0" hangingPunct="0">
              <a:defRPr>
                <a:solidFill>
                  <a:schemeClr val="tx1"/>
                </a:solidFill>
                <a:latin typeface="Arial" charset="0"/>
              </a:defRPr>
            </a:lvl4pPr>
            <a:lvl5pPr marL="2120151" indent="-235572" eaLnBrk="0" hangingPunct="0">
              <a:defRPr>
                <a:solidFill>
                  <a:schemeClr val="tx1"/>
                </a:solidFill>
                <a:latin typeface="Arial" charset="0"/>
              </a:defRPr>
            </a:lvl5pPr>
            <a:lvl6pPr marL="2591295" indent="-235572" eaLnBrk="0" fontAlgn="base" hangingPunct="0">
              <a:spcBef>
                <a:spcPct val="0"/>
              </a:spcBef>
              <a:spcAft>
                <a:spcPct val="0"/>
              </a:spcAft>
              <a:defRPr>
                <a:solidFill>
                  <a:schemeClr val="tx1"/>
                </a:solidFill>
                <a:latin typeface="Arial" charset="0"/>
              </a:defRPr>
            </a:lvl6pPr>
            <a:lvl7pPr marL="3062440" indent="-235572" eaLnBrk="0" fontAlgn="base" hangingPunct="0">
              <a:spcBef>
                <a:spcPct val="0"/>
              </a:spcBef>
              <a:spcAft>
                <a:spcPct val="0"/>
              </a:spcAft>
              <a:defRPr>
                <a:solidFill>
                  <a:schemeClr val="tx1"/>
                </a:solidFill>
                <a:latin typeface="Arial" charset="0"/>
              </a:defRPr>
            </a:lvl7pPr>
            <a:lvl8pPr marL="3533585" indent="-235572" eaLnBrk="0" fontAlgn="base" hangingPunct="0">
              <a:spcBef>
                <a:spcPct val="0"/>
              </a:spcBef>
              <a:spcAft>
                <a:spcPct val="0"/>
              </a:spcAft>
              <a:defRPr>
                <a:solidFill>
                  <a:schemeClr val="tx1"/>
                </a:solidFill>
                <a:latin typeface="Arial" charset="0"/>
              </a:defRPr>
            </a:lvl8pPr>
            <a:lvl9pPr marL="4004729" indent="-235572" eaLnBrk="0" fontAlgn="base" hangingPunct="0">
              <a:spcBef>
                <a:spcPct val="0"/>
              </a:spcBef>
              <a:spcAft>
                <a:spcPct val="0"/>
              </a:spcAft>
              <a:defRPr>
                <a:solidFill>
                  <a:schemeClr val="tx1"/>
                </a:solidFill>
                <a:latin typeface="Arial" charset="0"/>
              </a:defRPr>
            </a:lvl9pPr>
          </a:lstStyle>
          <a:p>
            <a:pPr eaLnBrk="1" hangingPunct="1"/>
            <a:r>
              <a:rPr lang="en-US" dirty="0"/>
              <a:t>Developed by: Tellefsen and Company, LLC</a:t>
            </a:r>
          </a:p>
        </p:txBody>
      </p:sp>
      <p:sp>
        <p:nvSpPr>
          <p:cNvPr id="675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65610" indent="-294465" eaLnBrk="0" hangingPunct="0">
              <a:defRPr>
                <a:solidFill>
                  <a:schemeClr val="tx1"/>
                </a:solidFill>
                <a:latin typeface="Arial" charset="0"/>
              </a:defRPr>
            </a:lvl2pPr>
            <a:lvl3pPr marL="1177862" indent="-235572" eaLnBrk="0" hangingPunct="0">
              <a:defRPr>
                <a:solidFill>
                  <a:schemeClr val="tx1"/>
                </a:solidFill>
                <a:latin typeface="Arial" charset="0"/>
              </a:defRPr>
            </a:lvl3pPr>
            <a:lvl4pPr marL="1649006" indent="-235572" eaLnBrk="0" hangingPunct="0">
              <a:defRPr>
                <a:solidFill>
                  <a:schemeClr val="tx1"/>
                </a:solidFill>
                <a:latin typeface="Arial" charset="0"/>
              </a:defRPr>
            </a:lvl4pPr>
            <a:lvl5pPr marL="2120151" indent="-235572" eaLnBrk="0" hangingPunct="0">
              <a:defRPr>
                <a:solidFill>
                  <a:schemeClr val="tx1"/>
                </a:solidFill>
                <a:latin typeface="Arial" charset="0"/>
              </a:defRPr>
            </a:lvl5pPr>
            <a:lvl6pPr marL="2591295" indent="-235572" eaLnBrk="0" fontAlgn="base" hangingPunct="0">
              <a:spcBef>
                <a:spcPct val="0"/>
              </a:spcBef>
              <a:spcAft>
                <a:spcPct val="0"/>
              </a:spcAft>
              <a:defRPr>
                <a:solidFill>
                  <a:schemeClr val="tx1"/>
                </a:solidFill>
                <a:latin typeface="Arial" charset="0"/>
              </a:defRPr>
            </a:lvl6pPr>
            <a:lvl7pPr marL="3062440" indent="-235572" eaLnBrk="0" fontAlgn="base" hangingPunct="0">
              <a:spcBef>
                <a:spcPct val="0"/>
              </a:spcBef>
              <a:spcAft>
                <a:spcPct val="0"/>
              </a:spcAft>
              <a:defRPr>
                <a:solidFill>
                  <a:schemeClr val="tx1"/>
                </a:solidFill>
                <a:latin typeface="Arial" charset="0"/>
              </a:defRPr>
            </a:lvl7pPr>
            <a:lvl8pPr marL="3533585" indent="-235572" eaLnBrk="0" fontAlgn="base" hangingPunct="0">
              <a:spcBef>
                <a:spcPct val="0"/>
              </a:spcBef>
              <a:spcAft>
                <a:spcPct val="0"/>
              </a:spcAft>
              <a:defRPr>
                <a:solidFill>
                  <a:schemeClr val="tx1"/>
                </a:solidFill>
                <a:latin typeface="Arial" charset="0"/>
              </a:defRPr>
            </a:lvl8pPr>
            <a:lvl9pPr marL="4004729" indent="-235572" eaLnBrk="0" fontAlgn="base" hangingPunct="0">
              <a:spcBef>
                <a:spcPct val="0"/>
              </a:spcBef>
              <a:spcAft>
                <a:spcPct val="0"/>
              </a:spcAft>
              <a:defRPr>
                <a:solidFill>
                  <a:schemeClr val="tx1"/>
                </a:solidFill>
                <a:latin typeface="Arial" charset="0"/>
              </a:defRPr>
            </a:lvl9pPr>
          </a:lstStyle>
          <a:p>
            <a:pPr eaLnBrk="1" hangingPunct="1"/>
            <a:fld id="{6888677B-6897-46F8-A237-C4CF724DF0A3}" type="slidenum">
              <a:rPr lang="en-US" smtClean="0"/>
              <a:pPr eaLnBrk="1" hangingPunct="1"/>
              <a:t>1</a:t>
            </a:fld>
            <a:endParaRPr lang="en-US" dirty="0"/>
          </a:p>
        </p:txBody>
      </p:sp>
      <p:sp>
        <p:nvSpPr>
          <p:cNvPr id="67589" name="Rectangle 2"/>
          <p:cNvSpPr>
            <a:spLocks noGrp="1" noRot="1" noChangeAspect="1" noChangeArrowheads="1" noTextEdit="1"/>
          </p:cNvSpPr>
          <p:nvPr>
            <p:ph type="sldImg"/>
          </p:nvPr>
        </p:nvSpPr>
        <p:spPr>
          <a:ln/>
        </p:spPr>
      </p:sp>
      <p:sp>
        <p:nvSpPr>
          <p:cNvPr id="675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Tellefsen and Company, L.L.C. @2012</a:t>
            </a:r>
          </a:p>
        </p:txBody>
      </p:sp>
      <p:sp>
        <p:nvSpPr>
          <p:cNvPr id="5" name="Slide Number Placeholder 4"/>
          <p:cNvSpPr>
            <a:spLocks noGrp="1"/>
          </p:cNvSpPr>
          <p:nvPr>
            <p:ph type="sldNum" sz="quarter" idx="11"/>
          </p:nvPr>
        </p:nvSpPr>
        <p:spPr/>
        <p:txBody>
          <a:bodyPr/>
          <a:lstStyle/>
          <a:p>
            <a:pPr>
              <a:defRPr/>
            </a:pPr>
            <a:fld id="{CB6BA8C2-A37A-45E3-A432-E1A03C475558}" type="slidenum">
              <a:rPr lang="en-US" smtClean="0"/>
              <a:pPr>
                <a:defRPr/>
              </a:pPr>
              <a:t>23</a:t>
            </a:fld>
            <a:endParaRPr lang="en-US" dirty="0"/>
          </a:p>
        </p:txBody>
      </p:sp>
      <p:sp>
        <p:nvSpPr>
          <p:cNvPr id="6" name="Header Placeholder 5"/>
          <p:cNvSpPr>
            <a:spLocks noGrp="1"/>
          </p:cNvSpPr>
          <p:nvPr>
            <p:ph type="hdr" sz="quarter" idx="12"/>
          </p:nvPr>
        </p:nvSpPr>
        <p:spPr/>
        <p:txBody>
          <a:bodyPr/>
          <a:lstStyle/>
          <a:p>
            <a:pPr>
              <a:defRPr/>
            </a:pPr>
            <a:r>
              <a:rPr lang="en-US" dirty="0"/>
              <a:t>Dodd-Frank and The Volcker Rule</a:t>
            </a:r>
          </a:p>
        </p:txBody>
      </p:sp>
    </p:spTree>
    <p:extLst>
      <p:ext uri="{BB962C8B-B14F-4D97-AF65-F5344CB8AC3E}">
        <p14:creationId xmlns:p14="http://schemas.microsoft.com/office/powerpoint/2010/main" val="273267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Tellefsen and Company, L.L.C. @2012</a:t>
            </a:r>
          </a:p>
        </p:txBody>
      </p:sp>
      <p:sp>
        <p:nvSpPr>
          <p:cNvPr id="5" name="Slide Number Placeholder 4"/>
          <p:cNvSpPr>
            <a:spLocks noGrp="1"/>
          </p:cNvSpPr>
          <p:nvPr>
            <p:ph type="sldNum" sz="quarter" idx="11"/>
          </p:nvPr>
        </p:nvSpPr>
        <p:spPr/>
        <p:txBody>
          <a:bodyPr/>
          <a:lstStyle/>
          <a:p>
            <a:pPr>
              <a:defRPr/>
            </a:pPr>
            <a:fld id="{CB6BA8C2-A37A-45E3-A432-E1A03C475558}" type="slidenum">
              <a:rPr lang="en-US" smtClean="0"/>
              <a:pPr>
                <a:defRPr/>
              </a:pPr>
              <a:t>24</a:t>
            </a:fld>
            <a:endParaRPr lang="en-US" dirty="0"/>
          </a:p>
        </p:txBody>
      </p:sp>
      <p:sp>
        <p:nvSpPr>
          <p:cNvPr id="6" name="Header Placeholder 5"/>
          <p:cNvSpPr>
            <a:spLocks noGrp="1"/>
          </p:cNvSpPr>
          <p:nvPr>
            <p:ph type="hdr" sz="quarter" idx="12"/>
          </p:nvPr>
        </p:nvSpPr>
        <p:spPr/>
        <p:txBody>
          <a:bodyPr/>
          <a:lstStyle/>
          <a:p>
            <a:pPr>
              <a:defRPr/>
            </a:pPr>
            <a:r>
              <a:rPr lang="en-US" dirty="0"/>
              <a:t>Dodd-Frank and The Volcker Rule</a:t>
            </a:r>
          </a:p>
        </p:txBody>
      </p:sp>
    </p:spTree>
    <p:extLst>
      <p:ext uri="{BB962C8B-B14F-4D97-AF65-F5344CB8AC3E}">
        <p14:creationId xmlns:p14="http://schemas.microsoft.com/office/powerpoint/2010/main" val="768972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CD850C9E-7F2E-44BB-980E-01B39070F0EF}" type="slidenum">
              <a:rPr lang="en-US"/>
              <a:pPr>
                <a:defRPr/>
              </a:pPr>
              <a:t>‹#›</a:t>
            </a:fld>
            <a:endParaRPr lang="en-US" dirty="0"/>
          </a:p>
        </p:txBody>
      </p:sp>
    </p:spTree>
    <p:extLst>
      <p:ext uri="{BB962C8B-B14F-4D97-AF65-F5344CB8AC3E}">
        <p14:creationId xmlns:p14="http://schemas.microsoft.com/office/powerpoint/2010/main" val="160304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3CF5745D-003E-47F3-946C-51299A7AC9D5}" type="slidenum">
              <a:rPr lang="en-US"/>
              <a:pPr>
                <a:defRPr/>
              </a:pPr>
              <a:t>‹#›</a:t>
            </a:fld>
            <a:endParaRPr lang="en-US" dirty="0"/>
          </a:p>
        </p:txBody>
      </p:sp>
    </p:spTree>
    <p:extLst>
      <p:ext uri="{BB962C8B-B14F-4D97-AF65-F5344CB8AC3E}">
        <p14:creationId xmlns:p14="http://schemas.microsoft.com/office/powerpoint/2010/main" val="9828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2204D06F-564E-4427-811D-501BB9E70055}" type="slidenum">
              <a:rPr lang="en-US"/>
              <a:pPr>
                <a:defRPr/>
              </a:pPr>
              <a:t>‹#›</a:t>
            </a:fld>
            <a:endParaRPr lang="en-US" dirty="0"/>
          </a:p>
        </p:txBody>
      </p:sp>
    </p:spTree>
    <p:extLst>
      <p:ext uri="{BB962C8B-B14F-4D97-AF65-F5344CB8AC3E}">
        <p14:creationId xmlns:p14="http://schemas.microsoft.com/office/powerpoint/2010/main" val="246239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8" name="Title 1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7210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Swap Execution Facilities Overview</a:t>
            </a:r>
          </a:p>
        </p:txBody>
      </p:sp>
      <p:sp>
        <p:nvSpPr>
          <p:cNvPr id="5" name="Rectangle 6"/>
          <p:cNvSpPr>
            <a:spLocks noGrp="1" noChangeArrowheads="1"/>
          </p:cNvSpPr>
          <p:nvPr>
            <p:ph type="sldNum" sz="quarter" idx="12"/>
          </p:nvPr>
        </p:nvSpPr>
        <p:spPr/>
        <p:txBody>
          <a:bodyPr/>
          <a:lstStyle>
            <a:lvl1pPr>
              <a:defRPr/>
            </a:lvl1pPr>
          </a:lstStyle>
          <a:p>
            <a:pPr>
              <a:defRPr/>
            </a:pPr>
            <a:fld id="{A02AF6E6-565D-4A04-898A-F603BD9767E7}" type="slidenum">
              <a:rPr lang="en-US"/>
              <a:pPr>
                <a:defRPr/>
              </a:pPr>
              <a:t>‹#›</a:t>
            </a:fld>
            <a:endParaRPr lang="en-US" dirty="0"/>
          </a:p>
        </p:txBody>
      </p:sp>
    </p:spTree>
    <p:extLst>
      <p:ext uri="{BB962C8B-B14F-4D97-AF65-F5344CB8AC3E}">
        <p14:creationId xmlns:p14="http://schemas.microsoft.com/office/powerpoint/2010/main" val="3313022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4" name="Picture 10" descr="TCL Logo.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6146800"/>
            <a:ext cx="23495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pPr>
              <a:defRPr/>
            </a:pPr>
            <a:endParaRPr lang="en-US" dirty="0"/>
          </a:p>
        </p:txBody>
      </p:sp>
      <p:sp>
        <p:nvSpPr>
          <p:cNvPr id="13" name="Footer Placeholder 12"/>
          <p:cNvSpPr>
            <a:spLocks noGrp="1"/>
          </p:cNvSpPr>
          <p:nvPr>
            <p:ph type="ftr" sz="quarter" idx="11"/>
          </p:nvPr>
        </p:nvSpPr>
        <p:spPr/>
        <p:txBody>
          <a:bodyPr/>
          <a:lstStyle/>
          <a:p>
            <a:pPr>
              <a:defRPr/>
            </a:pPr>
            <a:r>
              <a:rPr lang="en-US" dirty="0"/>
              <a:t>Evolution of U.S. Financial Markets</a:t>
            </a:r>
          </a:p>
        </p:txBody>
      </p:sp>
      <p:sp>
        <p:nvSpPr>
          <p:cNvPr id="14" name="Slide Number Placeholder 13"/>
          <p:cNvSpPr>
            <a:spLocks noGrp="1"/>
          </p:cNvSpPr>
          <p:nvPr>
            <p:ph type="sldNum" sz="quarter" idx="12"/>
          </p:nvPr>
        </p:nvSpPr>
        <p:spPr/>
        <p:txBody>
          <a:bodyPr/>
          <a:lstStyle/>
          <a:p>
            <a:pPr>
              <a:defRPr/>
            </a:pPr>
            <a:fld id="{57F7C9C5-83CD-45F9-A677-40A2669663BB}" type="slidenum">
              <a:rPr lang="en-US" smtClean="0"/>
              <a:pPr>
                <a:defRPr/>
              </a:pPr>
              <a:t>‹#›</a:t>
            </a:fld>
            <a:endParaRPr lang="en-US" dirty="0"/>
          </a:p>
        </p:txBody>
      </p:sp>
    </p:spTree>
    <p:extLst>
      <p:ext uri="{BB962C8B-B14F-4D97-AF65-F5344CB8AC3E}">
        <p14:creationId xmlns:p14="http://schemas.microsoft.com/office/powerpoint/2010/main" val="2729163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C04887D9-D50A-4290-BBB4-FB22EB147C04}" type="slidenum">
              <a:rPr lang="en-US"/>
              <a:pPr>
                <a:defRPr/>
              </a:pPr>
              <a:t>‹#›</a:t>
            </a:fld>
            <a:endParaRPr lang="en-US" dirty="0"/>
          </a:p>
        </p:txBody>
      </p:sp>
    </p:spTree>
    <p:extLst>
      <p:ext uri="{BB962C8B-B14F-4D97-AF65-F5344CB8AC3E}">
        <p14:creationId xmlns:p14="http://schemas.microsoft.com/office/powerpoint/2010/main" val="1206835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61104548-FD06-4C53-9893-339734138B60}" type="slidenum">
              <a:rPr lang="en-US"/>
              <a:pPr>
                <a:defRPr/>
              </a:pPr>
              <a:t>‹#›</a:t>
            </a:fld>
            <a:endParaRPr lang="en-US" dirty="0"/>
          </a:p>
        </p:txBody>
      </p:sp>
    </p:spTree>
    <p:extLst>
      <p:ext uri="{BB962C8B-B14F-4D97-AF65-F5344CB8AC3E}">
        <p14:creationId xmlns:p14="http://schemas.microsoft.com/office/powerpoint/2010/main" val="692759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48A8DF18-3FDC-407C-8598-02C37FB55954}" type="slidenum">
              <a:rPr lang="en-US"/>
              <a:pPr>
                <a:defRPr/>
              </a:pPr>
              <a:t>‹#›</a:t>
            </a:fld>
            <a:endParaRPr lang="en-US" dirty="0"/>
          </a:p>
        </p:txBody>
      </p:sp>
    </p:spTree>
    <p:extLst>
      <p:ext uri="{BB962C8B-B14F-4D97-AF65-F5344CB8AC3E}">
        <p14:creationId xmlns:p14="http://schemas.microsoft.com/office/powerpoint/2010/main" val="519217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39D2491D-DC42-4A2B-8364-D0766314E045}" type="slidenum">
              <a:rPr lang="en-US"/>
              <a:pPr>
                <a:defRPr/>
              </a:pPr>
              <a:t>‹#›</a:t>
            </a:fld>
            <a:endParaRPr lang="en-US" dirty="0"/>
          </a:p>
        </p:txBody>
      </p:sp>
    </p:spTree>
    <p:extLst>
      <p:ext uri="{BB962C8B-B14F-4D97-AF65-F5344CB8AC3E}">
        <p14:creationId xmlns:p14="http://schemas.microsoft.com/office/powerpoint/2010/main" val="1635318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5F2BF78F-760C-47E9-8C25-6B0EDBB19FB2}" type="slidenum">
              <a:rPr lang="en-US"/>
              <a:pPr>
                <a:defRPr/>
              </a:pPr>
              <a:t>‹#›</a:t>
            </a:fld>
            <a:endParaRPr lang="en-US" dirty="0"/>
          </a:p>
        </p:txBody>
      </p:sp>
    </p:spTree>
    <p:extLst>
      <p:ext uri="{BB962C8B-B14F-4D97-AF65-F5344CB8AC3E}">
        <p14:creationId xmlns:p14="http://schemas.microsoft.com/office/powerpoint/2010/main" val="1044213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8869076C-204D-4F9E-B0D4-FAB480A9B238}" type="slidenum">
              <a:rPr lang="en-US"/>
              <a:pPr>
                <a:defRPr/>
              </a:pPr>
              <a:t>‹#›</a:t>
            </a:fld>
            <a:endParaRPr lang="en-US" dirty="0"/>
          </a:p>
        </p:txBody>
      </p:sp>
    </p:spTree>
    <p:extLst>
      <p:ext uri="{BB962C8B-B14F-4D97-AF65-F5344CB8AC3E}">
        <p14:creationId xmlns:p14="http://schemas.microsoft.com/office/powerpoint/2010/main" val="3867350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7" name="Title 16"/>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Swap Execution Facilities Overview</a:t>
            </a:r>
          </a:p>
        </p:txBody>
      </p:sp>
      <p:sp>
        <p:nvSpPr>
          <p:cNvPr id="6" name="Rectangle 6"/>
          <p:cNvSpPr>
            <a:spLocks noGrp="1" noChangeArrowheads="1"/>
          </p:cNvSpPr>
          <p:nvPr>
            <p:ph type="sldNum" sz="quarter" idx="12"/>
          </p:nvPr>
        </p:nvSpPr>
        <p:spPr/>
        <p:txBody>
          <a:bodyPr/>
          <a:lstStyle>
            <a:lvl1pPr>
              <a:defRPr/>
            </a:lvl1pPr>
          </a:lstStyle>
          <a:p>
            <a:pPr>
              <a:defRPr/>
            </a:pPr>
            <a:fld id="{208B4644-A1B1-4063-B706-03FB8503E3DA}" type="slidenum">
              <a:rPr lang="en-US"/>
              <a:pPr>
                <a:defRPr/>
              </a:pPr>
              <a:t>‹#›</a:t>
            </a:fld>
            <a:endParaRPr lang="en-US" dirty="0"/>
          </a:p>
        </p:txBody>
      </p:sp>
    </p:spTree>
    <p:extLst>
      <p:ext uri="{BB962C8B-B14F-4D97-AF65-F5344CB8AC3E}">
        <p14:creationId xmlns:p14="http://schemas.microsoft.com/office/powerpoint/2010/main" val="3740936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63875CFE-FDF3-4B7F-AABB-7D8CCA5C67FE}" type="slidenum">
              <a:rPr lang="en-US"/>
              <a:pPr>
                <a:defRPr/>
              </a:pPr>
              <a:t>‹#›</a:t>
            </a:fld>
            <a:endParaRPr lang="en-US" dirty="0"/>
          </a:p>
        </p:txBody>
      </p:sp>
    </p:spTree>
    <p:extLst>
      <p:ext uri="{BB962C8B-B14F-4D97-AF65-F5344CB8AC3E}">
        <p14:creationId xmlns:p14="http://schemas.microsoft.com/office/powerpoint/2010/main" val="3666511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Swap Execution Facilities Overview</a:t>
            </a:r>
          </a:p>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48223752-CA87-439A-A74F-D088EBFFFF2F}" type="slidenum">
              <a:rPr lang="en-US"/>
              <a:pPr>
                <a:defRPr/>
              </a:pPr>
              <a:t>‹#›</a:t>
            </a:fld>
            <a:endParaRPr lang="en-US" dirty="0"/>
          </a:p>
        </p:txBody>
      </p:sp>
    </p:spTree>
    <p:extLst>
      <p:ext uri="{BB962C8B-B14F-4D97-AF65-F5344CB8AC3E}">
        <p14:creationId xmlns:p14="http://schemas.microsoft.com/office/powerpoint/2010/main" val="6015260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Dodd-Frank Act Title VII – OTC Derivatives</a:t>
            </a:r>
          </a:p>
        </p:txBody>
      </p:sp>
      <p:sp>
        <p:nvSpPr>
          <p:cNvPr id="6" name="Rectangle 6"/>
          <p:cNvSpPr>
            <a:spLocks noGrp="1" noChangeArrowheads="1"/>
          </p:cNvSpPr>
          <p:nvPr>
            <p:ph type="sldNum" sz="quarter" idx="12"/>
          </p:nvPr>
        </p:nvSpPr>
        <p:spPr/>
        <p:txBody>
          <a:bodyPr/>
          <a:lstStyle>
            <a:lvl1pPr>
              <a:defRPr/>
            </a:lvl1pPr>
          </a:lstStyle>
          <a:p>
            <a:pPr>
              <a:defRPr/>
            </a:pPr>
            <a:fld id="{088E4AF4-055A-4A02-8188-344871C2188A}" type="slidenum">
              <a:rPr lang="en-US"/>
              <a:pPr>
                <a:defRPr/>
              </a:pPr>
              <a:t>‹#›</a:t>
            </a:fld>
            <a:endParaRPr lang="en-US" dirty="0"/>
          </a:p>
        </p:txBody>
      </p:sp>
    </p:spTree>
    <p:extLst>
      <p:ext uri="{BB962C8B-B14F-4D97-AF65-F5344CB8AC3E}">
        <p14:creationId xmlns:p14="http://schemas.microsoft.com/office/powerpoint/2010/main" val="8562403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031DAC0F-E83B-48BF-96A1-0FD0D4596E34}" type="slidenum">
              <a:rPr lang="en-US"/>
              <a:pPr>
                <a:defRPr/>
              </a:pPr>
              <a:t>‹#›</a:t>
            </a:fld>
            <a:endParaRPr lang="en-US" dirty="0"/>
          </a:p>
        </p:txBody>
      </p:sp>
    </p:spTree>
    <p:extLst>
      <p:ext uri="{BB962C8B-B14F-4D97-AF65-F5344CB8AC3E}">
        <p14:creationId xmlns:p14="http://schemas.microsoft.com/office/powerpoint/2010/main" val="37816299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9" name="Rectangle 6"/>
          <p:cNvSpPr>
            <a:spLocks noGrp="1" noChangeArrowheads="1"/>
          </p:cNvSpPr>
          <p:nvPr>
            <p:ph type="sldNum" sz="quarter" idx="12"/>
          </p:nvPr>
        </p:nvSpPr>
        <p:spPr/>
        <p:txBody>
          <a:bodyPr/>
          <a:lstStyle>
            <a:lvl1pPr>
              <a:defRPr/>
            </a:lvl1pPr>
          </a:lstStyle>
          <a:p>
            <a:pPr>
              <a:defRPr/>
            </a:pPr>
            <a:fld id="{0FF0C520-2694-49FD-9555-37DE873C5D9D}" type="slidenum">
              <a:rPr lang="en-US"/>
              <a:pPr>
                <a:defRPr/>
              </a:pPr>
              <a:t>‹#›</a:t>
            </a:fld>
            <a:endParaRPr lang="en-US" dirty="0"/>
          </a:p>
        </p:txBody>
      </p:sp>
    </p:spTree>
    <p:extLst>
      <p:ext uri="{BB962C8B-B14F-4D97-AF65-F5344CB8AC3E}">
        <p14:creationId xmlns:p14="http://schemas.microsoft.com/office/powerpoint/2010/main" val="2798994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7458F908-12AC-4D3F-A91E-45037C87BC76}" type="slidenum">
              <a:rPr lang="en-US"/>
              <a:pPr>
                <a:defRPr/>
              </a:pPr>
              <a:t>‹#›</a:t>
            </a:fld>
            <a:endParaRPr lang="en-US" dirty="0"/>
          </a:p>
        </p:txBody>
      </p:sp>
    </p:spTree>
    <p:extLst>
      <p:ext uri="{BB962C8B-B14F-4D97-AF65-F5344CB8AC3E}">
        <p14:creationId xmlns:p14="http://schemas.microsoft.com/office/powerpoint/2010/main" val="19146151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4" name="Rectangle 6"/>
          <p:cNvSpPr>
            <a:spLocks noGrp="1" noChangeArrowheads="1"/>
          </p:cNvSpPr>
          <p:nvPr>
            <p:ph type="sldNum" sz="quarter" idx="12"/>
          </p:nvPr>
        </p:nvSpPr>
        <p:spPr/>
        <p:txBody>
          <a:bodyPr/>
          <a:lstStyle>
            <a:lvl1pPr>
              <a:defRPr/>
            </a:lvl1pPr>
          </a:lstStyle>
          <a:p>
            <a:pPr>
              <a:defRPr/>
            </a:pPr>
            <a:fld id="{556FB05C-AE91-4CA6-BA64-80DF9879A138}" type="slidenum">
              <a:rPr lang="en-US"/>
              <a:pPr>
                <a:defRPr/>
              </a:pPr>
              <a:t>‹#›</a:t>
            </a:fld>
            <a:endParaRPr lang="en-US" dirty="0"/>
          </a:p>
        </p:txBody>
      </p:sp>
    </p:spTree>
    <p:extLst>
      <p:ext uri="{BB962C8B-B14F-4D97-AF65-F5344CB8AC3E}">
        <p14:creationId xmlns:p14="http://schemas.microsoft.com/office/powerpoint/2010/main" val="241602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3FB3A4FC-E9A0-424B-946B-E2E969986616}" type="slidenum">
              <a:rPr lang="en-US"/>
              <a:pPr>
                <a:defRPr/>
              </a:pPr>
              <a:t>‹#›</a:t>
            </a:fld>
            <a:endParaRPr lang="en-US" dirty="0"/>
          </a:p>
        </p:txBody>
      </p:sp>
    </p:spTree>
    <p:extLst>
      <p:ext uri="{BB962C8B-B14F-4D97-AF65-F5344CB8AC3E}">
        <p14:creationId xmlns:p14="http://schemas.microsoft.com/office/powerpoint/2010/main" val="41706775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957D26C1-1E3F-4249-87C4-76CFD02793E8}" type="slidenum">
              <a:rPr lang="en-US"/>
              <a:pPr>
                <a:defRPr/>
              </a:pPr>
              <a:t>‹#›</a:t>
            </a:fld>
            <a:endParaRPr lang="en-US" dirty="0"/>
          </a:p>
        </p:txBody>
      </p:sp>
    </p:spTree>
    <p:extLst>
      <p:ext uri="{BB962C8B-B14F-4D97-AF65-F5344CB8AC3E}">
        <p14:creationId xmlns:p14="http://schemas.microsoft.com/office/powerpoint/2010/main" val="30053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6D71F737-05A1-49BA-8006-CEB59599C7A9}" type="slidenum">
              <a:rPr lang="en-US"/>
              <a:pPr>
                <a:defRPr/>
              </a:pPr>
              <a:t>‹#›</a:t>
            </a:fld>
            <a:endParaRPr lang="en-US" dirty="0"/>
          </a:p>
        </p:txBody>
      </p:sp>
    </p:spTree>
    <p:extLst>
      <p:ext uri="{BB962C8B-B14F-4D97-AF65-F5344CB8AC3E}">
        <p14:creationId xmlns:p14="http://schemas.microsoft.com/office/powerpoint/2010/main" val="3889158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F06B1E84-1281-47CA-9092-1EE1BB791BF4}" type="slidenum">
              <a:rPr lang="en-US"/>
              <a:pPr>
                <a:defRPr/>
              </a:pPr>
              <a:t>‹#›</a:t>
            </a:fld>
            <a:endParaRPr lang="en-US" dirty="0"/>
          </a:p>
        </p:txBody>
      </p:sp>
    </p:spTree>
    <p:extLst>
      <p:ext uri="{BB962C8B-B14F-4D97-AF65-F5344CB8AC3E}">
        <p14:creationId xmlns:p14="http://schemas.microsoft.com/office/powerpoint/2010/main" val="212236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54ACBA1B-5995-4C8A-953B-6E73EA94BB63}" type="slidenum">
              <a:rPr lang="en-US"/>
              <a:pPr>
                <a:defRPr/>
              </a:pPr>
              <a:t>‹#›</a:t>
            </a:fld>
            <a:endParaRPr lang="en-US" dirty="0"/>
          </a:p>
        </p:txBody>
      </p:sp>
    </p:spTree>
    <p:extLst>
      <p:ext uri="{BB962C8B-B14F-4D97-AF65-F5344CB8AC3E}">
        <p14:creationId xmlns:p14="http://schemas.microsoft.com/office/powerpoint/2010/main" val="12158512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9BD78CC8-DBC3-4816-BB9E-B3E9D76B8731}" type="slidenum">
              <a:rPr lang="en-US"/>
              <a:pPr>
                <a:defRPr/>
              </a:pPr>
              <a:t>‹#›</a:t>
            </a:fld>
            <a:endParaRPr lang="en-US" dirty="0"/>
          </a:p>
        </p:txBody>
      </p:sp>
    </p:spTree>
    <p:extLst>
      <p:ext uri="{BB962C8B-B14F-4D97-AF65-F5344CB8AC3E}">
        <p14:creationId xmlns:p14="http://schemas.microsoft.com/office/powerpoint/2010/main" val="35433351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10" name="Title 9"/>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934C2EBB-594C-486D-8A09-51ADFF59BE8A}" type="slidenum">
              <a:rPr lang="en-US"/>
              <a:pPr>
                <a:defRPr/>
              </a:pPr>
              <a:t>‹#›</a:t>
            </a:fld>
            <a:endParaRPr lang="en-US" dirty="0"/>
          </a:p>
        </p:txBody>
      </p:sp>
    </p:spTree>
    <p:extLst>
      <p:ext uri="{BB962C8B-B14F-4D97-AF65-F5344CB8AC3E}">
        <p14:creationId xmlns:p14="http://schemas.microsoft.com/office/powerpoint/2010/main" val="28461360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7" name="Title 16"/>
          <p:cNvSpPr>
            <a:spLocks noGrp="1"/>
          </p:cNvSpPr>
          <p:nvPr>
            <p:ph type="title"/>
          </p:nvPr>
        </p:nvSpPr>
        <p:spPr/>
        <p:txBody>
          <a:bodyPr/>
          <a:lstStyle/>
          <a:p>
            <a:r>
              <a:rPr lang="en-US"/>
              <a:t>Click to edit Master 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B4C72247-8F0E-4A10-A18F-0A9D21DFD33F}" type="slidenum">
              <a:rPr lang="en-US"/>
              <a:pPr>
                <a:defRPr/>
              </a:pPr>
              <a:t>‹#›</a:t>
            </a:fld>
            <a:endParaRPr lang="en-US" dirty="0"/>
          </a:p>
        </p:txBody>
      </p:sp>
    </p:spTree>
    <p:extLst>
      <p:ext uri="{BB962C8B-B14F-4D97-AF65-F5344CB8AC3E}">
        <p14:creationId xmlns:p14="http://schemas.microsoft.com/office/powerpoint/2010/main" val="15567977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670B5983-013A-4D45-BFE3-29A419C8310B}" type="slidenum">
              <a:rPr lang="en-US"/>
              <a:pPr>
                <a:defRPr/>
              </a:pPr>
              <a:t>‹#›</a:t>
            </a:fld>
            <a:endParaRPr lang="en-US" dirty="0"/>
          </a:p>
        </p:txBody>
      </p:sp>
    </p:spTree>
    <p:extLst>
      <p:ext uri="{BB962C8B-B14F-4D97-AF65-F5344CB8AC3E}">
        <p14:creationId xmlns:p14="http://schemas.microsoft.com/office/powerpoint/2010/main" val="2058104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9AB25CF5-AD97-4D47-B14D-8AC259EB973C}" type="slidenum">
              <a:rPr lang="en-US"/>
              <a:pPr>
                <a:defRPr/>
              </a:pPr>
              <a:t>‹#›</a:t>
            </a:fld>
            <a:endParaRPr lang="en-US" dirty="0"/>
          </a:p>
        </p:txBody>
      </p:sp>
    </p:spTree>
    <p:extLst>
      <p:ext uri="{BB962C8B-B14F-4D97-AF65-F5344CB8AC3E}">
        <p14:creationId xmlns:p14="http://schemas.microsoft.com/office/powerpoint/2010/main" val="39911051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CE053A56-21B4-4B96-A42A-530820E8AE1B}" type="slidenum">
              <a:rPr lang="en-US"/>
              <a:pPr>
                <a:defRPr/>
              </a:pPr>
              <a:t>‹#›</a:t>
            </a:fld>
            <a:endParaRPr lang="en-US" dirty="0"/>
          </a:p>
        </p:txBody>
      </p:sp>
    </p:spTree>
    <p:extLst>
      <p:ext uri="{BB962C8B-B14F-4D97-AF65-F5344CB8AC3E}">
        <p14:creationId xmlns:p14="http://schemas.microsoft.com/office/powerpoint/2010/main" val="28221876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F57449BE-2833-4A7B-A05F-ACE9F5D5497C}" type="slidenum">
              <a:rPr lang="en-US"/>
              <a:pPr>
                <a:defRPr/>
              </a:pPr>
              <a:t>‹#›</a:t>
            </a:fld>
            <a:endParaRPr lang="en-US" dirty="0"/>
          </a:p>
        </p:txBody>
      </p:sp>
    </p:spTree>
    <p:extLst>
      <p:ext uri="{BB962C8B-B14F-4D97-AF65-F5344CB8AC3E}">
        <p14:creationId xmlns:p14="http://schemas.microsoft.com/office/powerpoint/2010/main" val="1466056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9" name="Rectangle 6"/>
          <p:cNvSpPr>
            <a:spLocks noGrp="1" noChangeArrowheads="1"/>
          </p:cNvSpPr>
          <p:nvPr>
            <p:ph type="sldNum" sz="quarter" idx="12"/>
          </p:nvPr>
        </p:nvSpPr>
        <p:spPr/>
        <p:txBody>
          <a:bodyPr/>
          <a:lstStyle>
            <a:lvl1pPr>
              <a:defRPr/>
            </a:lvl1pPr>
          </a:lstStyle>
          <a:p>
            <a:pPr>
              <a:defRPr/>
            </a:pPr>
            <a:fld id="{1926CAAD-3787-46B5-B7F4-A7FE65863153}" type="slidenum">
              <a:rPr lang="en-US"/>
              <a:pPr>
                <a:defRPr/>
              </a:pPr>
              <a:t>‹#›</a:t>
            </a:fld>
            <a:endParaRPr lang="en-US" dirty="0"/>
          </a:p>
        </p:txBody>
      </p:sp>
    </p:spTree>
    <p:extLst>
      <p:ext uri="{BB962C8B-B14F-4D97-AF65-F5344CB8AC3E}">
        <p14:creationId xmlns:p14="http://schemas.microsoft.com/office/powerpoint/2010/main" val="316048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9084B1B6-67A2-4E30-BC70-B8E79D07E23D}" type="slidenum">
              <a:rPr lang="en-US"/>
              <a:pPr>
                <a:defRPr/>
              </a:pPr>
              <a:t>‹#›</a:t>
            </a:fld>
            <a:endParaRPr lang="en-US" dirty="0"/>
          </a:p>
        </p:txBody>
      </p:sp>
    </p:spTree>
    <p:extLst>
      <p:ext uri="{BB962C8B-B14F-4D97-AF65-F5344CB8AC3E}">
        <p14:creationId xmlns:p14="http://schemas.microsoft.com/office/powerpoint/2010/main" val="30477358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D7A69296-98F4-46A1-BA68-7948A20E91F4}" type="slidenum">
              <a:rPr lang="en-US"/>
              <a:pPr>
                <a:defRPr/>
              </a:pPr>
              <a:t>‹#›</a:t>
            </a:fld>
            <a:endParaRPr lang="en-US" dirty="0"/>
          </a:p>
        </p:txBody>
      </p:sp>
    </p:spTree>
    <p:extLst>
      <p:ext uri="{BB962C8B-B14F-4D97-AF65-F5344CB8AC3E}">
        <p14:creationId xmlns:p14="http://schemas.microsoft.com/office/powerpoint/2010/main" val="5250270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Dodd-Frank Act Title VII – OTC Derivatives</a:t>
            </a:r>
          </a:p>
        </p:txBody>
      </p:sp>
      <p:sp>
        <p:nvSpPr>
          <p:cNvPr id="4" name="Rectangle 6"/>
          <p:cNvSpPr>
            <a:spLocks noGrp="1" noChangeArrowheads="1"/>
          </p:cNvSpPr>
          <p:nvPr>
            <p:ph type="sldNum" sz="quarter" idx="12"/>
          </p:nvPr>
        </p:nvSpPr>
        <p:spPr/>
        <p:txBody>
          <a:bodyPr/>
          <a:lstStyle>
            <a:lvl1pPr>
              <a:defRPr/>
            </a:lvl1pPr>
          </a:lstStyle>
          <a:p>
            <a:pPr>
              <a:defRPr/>
            </a:pPr>
            <a:fld id="{489F2EDE-B6C9-49DF-B9F1-E1607FDF62E3}" type="slidenum">
              <a:rPr lang="en-US"/>
              <a:pPr>
                <a:defRPr/>
              </a:pPr>
              <a:t>‹#›</a:t>
            </a:fld>
            <a:endParaRPr lang="en-US" dirty="0"/>
          </a:p>
        </p:txBody>
      </p:sp>
    </p:spTree>
    <p:extLst>
      <p:ext uri="{BB962C8B-B14F-4D97-AF65-F5344CB8AC3E}">
        <p14:creationId xmlns:p14="http://schemas.microsoft.com/office/powerpoint/2010/main" val="29461385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63D71FF8-0BDC-46B7-9F4E-6F6065E82825}" type="slidenum">
              <a:rPr lang="en-US"/>
              <a:pPr>
                <a:defRPr/>
              </a:pPr>
              <a:t>‹#›</a:t>
            </a:fld>
            <a:endParaRPr lang="en-US" dirty="0"/>
          </a:p>
        </p:txBody>
      </p:sp>
    </p:spTree>
    <p:extLst>
      <p:ext uri="{BB962C8B-B14F-4D97-AF65-F5344CB8AC3E}">
        <p14:creationId xmlns:p14="http://schemas.microsoft.com/office/powerpoint/2010/main" val="34868402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159A971E-875A-496E-ABCB-90D912BF9834}" type="slidenum">
              <a:rPr lang="en-US"/>
              <a:pPr>
                <a:defRPr/>
              </a:pPr>
              <a:t>‹#›</a:t>
            </a:fld>
            <a:endParaRPr lang="en-US" dirty="0"/>
          </a:p>
        </p:txBody>
      </p:sp>
    </p:spTree>
    <p:extLst>
      <p:ext uri="{BB962C8B-B14F-4D97-AF65-F5344CB8AC3E}">
        <p14:creationId xmlns:p14="http://schemas.microsoft.com/office/powerpoint/2010/main" val="30828867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B58D850A-B552-49F4-A434-8EC8810B20C2}" type="slidenum">
              <a:rPr lang="en-US"/>
              <a:pPr>
                <a:defRPr/>
              </a:pPr>
              <a:t>‹#›</a:t>
            </a:fld>
            <a:endParaRPr lang="en-US" dirty="0"/>
          </a:p>
        </p:txBody>
      </p:sp>
    </p:spTree>
    <p:extLst>
      <p:ext uri="{BB962C8B-B14F-4D97-AF65-F5344CB8AC3E}">
        <p14:creationId xmlns:p14="http://schemas.microsoft.com/office/powerpoint/2010/main" val="4304664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6" name="Rectangle 6"/>
          <p:cNvSpPr>
            <a:spLocks noGrp="1" noChangeArrowheads="1"/>
          </p:cNvSpPr>
          <p:nvPr>
            <p:ph type="sldNum" sz="quarter" idx="12"/>
          </p:nvPr>
        </p:nvSpPr>
        <p:spPr/>
        <p:txBody>
          <a:bodyPr/>
          <a:lstStyle>
            <a:lvl1pPr>
              <a:defRPr/>
            </a:lvl1pPr>
          </a:lstStyle>
          <a:p>
            <a:pPr>
              <a:defRPr/>
            </a:pPr>
            <a:fld id="{59358C0D-8439-42F1-A46A-B33DC6B3F200}" type="slidenum">
              <a:rPr lang="en-US"/>
              <a:pPr>
                <a:defRPr/>
              </a:pPr>
              <a:t>‹#›</a:t>
            </a:fld>
            <a:endParaRPr lang="en-US" dirty="0"/>
          </a:p>
        </p:txBody>
      </p:sp>
    </p:spTree>
    <p:extLst>
      <p:ext uri="{BB962C8B-B14F-4D97-AF65-F5344CB8AC3E}">
        <p14:creationId xmlns:p14="http://schemas.microsoft.com/office/powerpoint/2010/main" val="41420505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09DDC466-1C4C-4815-9141-A1E26B73CCAB}" type="slidenum">
              <a:rPr lang="en-US"/>
              <a:pPr>
                <a:defRPr/>
              </a:pPr>
              <a:t>‹#›</a:t>
            </a:fld>
            <a:endParaRPr lang="en-US" dirty="0"/>
          </a:p>
        </p:txBody>
      </p:sp>
    </p:spTree>
    <p:extLst>
      <p:ext uri="{BB962C8B-B14F-4D97-AF65-F5344CB8AC3E}">
        <p14:creationId xmlns:p14="http://schemas.microsoft.com/office/powerpoint/2010/main" val="31460618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Footer Placeholder 4"/>
          <p:cNvSpPr>
            <a:spLocks noGrp="1"/>
          </p:cNvSpPr>
          <p:nvPr>
            <p:ph type="ftr" sz="quarter" idx="10"/>
          </p:nvPr>
        </p:nvSpPr>
        <p:spPr/>
        <p:txBody>
          <a:bodyPr/>
          <a:lstStyle>
            <a:lvl1pPr>
              <a:defRPr/>
            </a:lvl1pPr>
          </a:lstStyle>
          <a:p>
            <a:pPr>
              <a:defRPr/>
            </a:pPr>
            <a:r>
              <a:rPr lang="en-US" dirty="0"/>
              <a:t>Dodd-Frank Act Title VII – OTC Derivatives</a:t>
            </a:r>
          </a:p>
        </p:txBody>
      </p:sp>
      <p:sp>
        <p:nvSpPr>
          <p:cNvPr id="5" name="Slide Number Placeholder 5"/>
          <p:cNvSpPr>
            <a:spLocks noGrp="1"/>
          </p:cNvSpPr>
          <p:nvPr>
            <p:ph type="sldNum" sz="quarter" idx="11"/>
          </p:nvPr>
        </p:nvSpPr>
        <p:spPr/>
        <p:txBody>
          <a:bodyPr/>
          <a:lstStyle>
            <a:lvl1pPr>
              <a:defRPr/>
            </a:lvl1pPr>
          </a:lstStyle>
          <a:p>
            <a:pPr>
              <a:defRPr/>
            </a:pPr>
            <a:fld id="{EA537608-90D9-48BF-AA5B-1884DA371326}" type="slidenum">
              <a:rPr lang="en-US"/>
              <a:pPr>
                <a:defRPr/>
              </a:pPr>
              <a:t>‹#›</a:t>
            </a:fld>
            <a:endParaRPr lang="en-US" dirty="0"/>
          </a:p>
        </p:txBody>
      </p:sp>
    </p:spTree>
    <p:extLst>
      <p:ext uri="{BB962C8B-B14F-4D97-AF65-F5344CB8AC3E}">
        <p14:creationId xmlns:p14="http://schemas.microsoft.com/office/powerpoint/2010/main" val="385325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9" name="Rectangle 6"/>
          <p:cNvSpPr>
            <a:spLocks noGrp="1" noChangeArrowheads="1"/>
          </p:cNvSpPr>
          <p:nvPr>
            <p:ph type="sldNum" sz="quarter" idx="12"/>
          </p:nvPr>
        </p:nvSpPr>
        <p:spPr/>
        <p:txBody>
          <a:bodyPr/>
          <a:lstStyle>
            <a:lvl1pPr>
              <a:defRPr/>
            </a:lvl1pPr>
          </a:lstStyle>
          <a:p>
            <a:pPr>
              <a:defRPr/>
            </a:pPr>
            <a:fld id="{182B68BD-EC8D-42A6-9906-264EFFCD8DA3}" type="slidenum">
              <a:rPr lang="en-US"/>
              <a:pPr>
                <a:defRPr/>
              </a:pPr>
              <a:t>‹#›</a:t>
            </a:fld>
            <a:endParaRPr lang="en-US" dirty="0"/>
          </a:p>
        </p:txBody>
      </p:sp>
    </p:spTree>
    <p:extLst>
      <p:ext uri="{BB962C8B-B14F-4D97-AF65-F5344CB8AC3E}">
        <p14:creationId xmlns:p14="http://schemas.microsoft.com/office/powerpoint/2010/main" val="240548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5" name="Rectangle 6"/>
          <p:cNvSpPr>
            <a:spLocks noGrp="1" noChangeArrowheads="1"/>
          </p:cNvSpPr>
          <p:nvPr>
            <p:ph type="sldNum" sz="quarter" idx="12"/>
          </p:nvPr>
        </p:nvSpPr>
        <p:spPr/>
        <p:txBody>
          <a:bodyPr/>
          <a:lstStyle>
            <a:lvl1pPr>
              <a:defRPr/>
            </a:lvl1pPr>
          </a:lstStyle>
          <a:p>
            <a:pPr>
              <a:defRPr/>
            </a:pPr>
            <a:fld id="{9B2CCBFC-E6F5-46CE-BE6A-A5B28CA84300}" type="slidenum">
              <a:rPr lang="en-US"/>
              <a:pPr>
                <a:defRPr/>
              </a:pPr>
              <a:t>‹#›</a:t>
            </a:fld>
            <a:endParaRPr lang="en-US" dirty="0"/>
          </a:p>
        </p:txBody>
      </p:sp>
    </p:spTree>
    <p:extLst>
      <p:ext uri="{BB962C8B-B14F-4D97-AF65-F5344CB8AC3E}">
        <p14:creationId xmlns:p14="http://schemas.microsoft.com/office/powerpoint/2010/main" val="294777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4" name="Rectangle 6"/>
          <p:cNvSpPr>
            <a:spLocks noGrp="1" noChangeArrowheads="1"/>
          </p:cNvSpPr>
          <p:nvPr>
            <p:ph type="sldNum" sz="quarter" idx="12"/>
          </p:nvPr>
        </p:nvSpPr>
        <p:spPr/>
        <p:txBody>
          <a:bodyPr/>
          <a:lstStyle>
            <a:lvl1pPr>
              <a:defRPr/>
            </a:lvl1pPr>
          </a:lstStyle>
          <a:p>
            <a:pPr>
              <a:defRPr/>
            </a:pPr>
            <a:fld id="{E5C7E853-22D1-48AB-B36D-4C5D9CB9356C}" type="slidenum">
              <a:rPr lang="en-US"/>
              <a:pPr>
                <a:defRPr/>
              </a:pPr>
              <a:t>‹#›</a:t>
            </a:fld>
            <a:endParaRPr lang="en-US" dirty="0"/>
          </a:p>
        </p:txBody>
      </p:sp>
    </p:spTree>
    <p:extLst>
      <p:ext uri="{BB962C8B-B14F-4D97-AF65-F5344CB8AC3E}">
        <p14:creationId xmlns:p14="http://schemas.microsoft.com/office/powerpoint/2010/main" val="147047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FD116AB8-CE8C-4109-BB20-55118796CBA7}" type="slidenum">
              <a:rPr lang="en-US"/>
              <a:pPr>
                <a:defRPr/>
              </a:pPr>
              <a:t>‹#›</a:t>
            </a:fld>
            <a:endParaRPr lang="en-US" dirty="0"/>
          </a:p>
        </p:txBody>
      </p:sp>
    </p:spTree>
    <p:extLst>
      <p:ext uri="{BB962C8B-B14F-4D97-AF65-F5344CB8AC3E}">
        <p14:creationId xmlns:p14="http://schemas.microsoft.com/office/powerpoint/2010/main" val="171585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a:t>Evolution of U.S. Financial Markets</a:t>
            </a:r>
          </a:p>
        </p:txBody>
      </p:sp>
      <p:sp>
        <p:nvSpPr>
          <p:cNvPr id="7" name="Rectangle 6"/>
          <p:cNvSpPr>
            <a:spLocks noGrp="1" noChangeArrowheads="1"/>
          </p:cNvSpPr>
          <p:nvPr>
            <p:ph type="sldNum" sz="quarter" idx="12"/>
          </p:nvPr>
        </p:nvSpPr>
        <p:spPr/>
        <p:txBody>
          <a:bodyPr/>
          <a:lstStyle>
            <a:lvl1pPr>
              <a:defRPr/>
            </a:lvl1pPr>
          </a:lstStyle>
          <a:p>
            <a:pPr>
              <a:defRPr/>
            </a:pPr>
            <a:fld id="{476F3E17-7315-450A-B45D-D3AD37FE2B56}" type="slidenum">
              <a:rPr lang="en-US"/>
              <a:pPr>
                <a:defRPr/>
              </a:pPr>
              <a:t>‹#›</a:t>
            </a:fld>
            <a:endParaRPr lang="en-US" dirty="0"/>
          </a:p>
        </p:txBody>
      </p:sp>
    </p:spTree>
    <p:extLst>
      <p:ext uri="{BB962C8B-B14F-4D97-AF65-F5344CB8AC3E}">
        <p14:creationId xmlns:p14="http://schemas.microsoft.com/office/powerpoint/2010/main" val="211084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3.png"/><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theme" Target="../theme/theme3.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image" Target="../media/image3.png"/><Relationship Id="rId2" Type="http://schemas.openxmlformats.org/officeDocument/2006/relationships/slideLayout" Target="../slideLayouts/slideLayout35.xml"/><Relationship Id="rId16" Type="http://schemas.openxmlformats.org/officeDocument/2006/relationships/image" Target="../media/image2.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theme" Target="../theme/theme4.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7C08FE2-DC55-4B37-A235-4B7BBCE8826B}" type="slidenum">
              <a:rPr lang="en-US"/>
              <a:pPr>
                <a:defRPr/>
              </a:pPr>
              <a:t>‹#›</a:t>
            </a:fld>
            <a:endParaRPr lang="en-US" dirty="0"/>
          </a:p>
        </p:txBody>
      </p:sp>
      <p:pic>
        <p:nvPicPr>
          <p:cNvPr id="1031" name="Picture 7" descr="C:\Documents and Settings\John Rapa\My Documents\TCL Stuff\LOGO Stuff\TCL Logo.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6700" y="6235700"/>
            <a:ext cx="25019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07" r:id="rId1"/>
    <p:sldLayoutId id="2147485508" r:id="rId2"/>
    <p:sldLayoutId id="2147485509" r:id="rId3"/>
    <p:sldLayoutId id="2147485510" r:id="rId4"/>
    <p:sldLayoutId id="2147485511" r:id="rId5"/>
    <p:sldLayoutId id="2147485512" r:id="rId6"/>
    <p:sldLayoutId id="2147485513" r:id="rId7"/>
    <p:sldLayoutId id="2147485514" r:id="rId8"/>
    <p:sldLayoutId id="2147485515" r:id="rId9"/>
    <p:sldLayoutId id="2147485516" r:id="rId10"/>
    <p:sldLayoutId id="2147485517"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94213" name="Rectangle 5"/>
          <p:cNvSpPr>
            <a:spLocks noGrp="1" noChangeArrowheads="1"/>
          </p:cNvSpPr>
          <p:nvPr>
            <p:ph type="ftr" sz="quarter" idx="3"/>
          </p:nvPr>
        </p:nvSpPr>
        <p:spPr bwMode="auto">
          <a:xfrm>
            <a:off x="2162175" y="6281738"/>
            <a:ext cx="4752975" cy="403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vl1pPr>
          </a:lstStyle>
          <a:p>
            <a:pPr>
              <a:defRPr/>
            </a:pPr>
            <a:r>
              <a:rPr lang="en-US" dirty="0"/>
              <a:t>Evolution of U.S. Financial Markets</a:t>
            </a:r>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i="1">
                <a:solidFill>
                  <a:schemeClr val="bg2"/>
                </a:solidFill>
              </a:defRPr>
            </a:lvl1pPr>
          </a:lstStyle>
          <a:p>
            <a:pPr>
              <a:defRPr/>
            </a:pPr>
            <a:fld id="{57F7C9C5-83CD-45F9-A677-40A2669663BB}" type="slidenum">
              <a:rPr lang="en-US"/>
              <a:pPr>
                <a:defRPr/>
              </a:pPr>
              <a:t>‹#›</a:t>
            </a:fld>
            <a:endParaRPr lang="en-US" dirty="0"/>
          </a:p>
        </p:txBody>
      </p:sp>
      <p:sp>
        <p:nvSpPr>
          <p:cNvPr id="94215" name="Line 7"/>
          <p:cNvSpPr>
            <a:spLocks noChangeShapeType="1"/>
          </p:cNvSpPr>
          <p:nvPr userDrawn="1"/>
        </p:nvSpPr>
        <p:spPr bwMode="auto">
          <a:xfrm>
            <a:off x="406400" y="1501775"/>
            <a:ext cx="8534400" cy="0"/>
          </a:xfrm>
          <a:prstGeom prst="line">
            <a:avLst/>
          </a:prstGeom>
          <a:noFill/>
          <a:ln w="25400">
            <a:solidFill>
              <a:srgbClr val="0000FF"/>
            </a:solidFill>
            <a:round/>
            <a:headEnd/>
            <a:tailEnd/>
          </a:ln>
          <a:effectLst/>
        </p:spPr>
        <p:txBody>
          <a:bodyPr/>
          <a:lstStyle/>
          <a:p>
            <a:pPr>
              <a:defRPr/>
            </a:pPr>
            <a:endParaRPr lang="en-US" dirty="0"/>
          </a:p>
        </p:txBody>
      </p:sp>
      <p:pic>
        <p:nvPicPr>
          <p:cNvPr id="2056" name="Picture 8" descr="&quot;CMC Logo&quot;"/>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68313" y="6276975"/>
            <a:ext cx="162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132513" y="6262688"/>
            <a:ext cx="23256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Line 10"/>
          <p:cNvSpPr>
            <a:spLocks noChangeShapeType="1"/>
          </p:cNvSpPr>
          <p:nvPr userDrawn="1"/>
        </p:nvSpPr>
        <p:spPr bwMode="auto">
          <a:xfrm>
            <a:off x="419100" y="6149975"/>
            <a:ext cx="8534400" cy="0"/>
          </a:xfrm>
          <a:prstGeom prst="line">
            <a:avLst/>
          </a:prstGeom>
          <a:noFill/>
          <a:ln w="25400">
            <a:solidFill>
              <a:srgbClr val="0000FF"/>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18" r:id="rId1"/>
    <p:sldLayoutId id="2147485519" r:id="rId2"/>
    <p:sldLayoutId id="2147485520" r:id="rId3"/>
    <p:sldLayoutId id="2147485521" r:id="rId4"/>
    <p:sldLayoutId id="2147485522" r:id="rId5"/>
    <p:sldLayoutId id="2147485523" r:id="rId6"/>
    <p:sldLayoutId id="2147485524" r:id="rId7"/>
    <p:sldLayoutId id="2147485525" r:id="rId8"/>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94213" name="Rectangle 5"/>
          <p:cNvSpPr>
            <a:spLocks noGrp="1" noChangeArrowheads="1"/>
          </p:cNvSpPr>
          <p:nvPr>
            <p:ph type="ftr" sz="quarter" idx="3"/>
          </p:nvPr>
        </p:nvSpPr>
        <p:spPr bwMode="auto">
          <a:xfrm>
            <a:off x="2162175" y="6281738"/>
            <a:ext cx="4752975" cy="403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vl1pPr>
          </a:lstStyle>
          <a:p>
            <a:pPr>
              <a:defRPr/>
            </a:pPr>
            <a:r>
              <a:rPr lang="en-US" dirty="0"/>
              <a:t>Swap Execution Facilities Overview</a:t>
            </a:r>
          </a:p>
          <a:p>
            <a:pPr>
              <a:defRPr/>
            </a:pPr>
            <a:endParaRPr lang="en-US" dirty="0"/>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i="1">
                <a:solidFill>
                  <a:schemeClr val="bg2"/>
                </a:solidFill>
              </a:defRPr>
            </a:lvl1pPr>
          </a:lstStyle>
          <a:p>
            <a:pPr>
              <a:defRPr/>
            </a:pPr>
            <a:fld id="{44BFFD82-DF9F-46E6-8058-4A696F539FDD}" type="slidenum">
              <a:rPr lang="en-US"/>
              <a:pPr>
                <a:defRPr/>
              </a:pPr>
              <a:t>‹#›</a:t>
            </a:fld>
            <a:endParaRPr lang="en-US" dirty="0"/>
          </a:p>
        </p:txBody>
      </p:sp>
      <p:sp>
        <p:nvSpPr>
          <p:cNvPr id="94215" name="Line 7"/>
          <p:cNvSpPr>
            <a:spLocks noChangeShapeType="1"/>
          </p:cNvSpPr>
          <p:nvPr userDrawn="1"/>
        </p:nvSpPr>
        <p:spPr bwMode="auto">
          <a:xfrm>
            <a:off x="406400" y="1501775"/>
            <a:ext cx="8534400" cy="0"/>
          </a:xfrm>
          <a:prstGeom prst="line">
            <a:avLst/>
          </a:prstGeom>
          <a:noFill/>
          <a:ln w="25400">
            <a:solidFill>
              <a:srgbClr val="0000FF"/>
            </a:solidFill>
            <a:round/>
            <a:headEnd/>
            <a:tailEnd/>
          </a:ln>
          <a:effectLst/>
        </p:spPr>
        <p:txBody>
          <a:bodyPr/>
          <a:lstStyle/>
          <a:p>
            <a:pPr>
              <a:defRPr/>
            </a:pPr>
            <a:endParaRPr lang="en-US" dirty="0"/>
          </a:p>
        </p:txBody>
      </p:sp>
      <p:sp>
        <p:nvSpPr>
          <p:cNvPr id="94218" name="Line 10"/>
          <p:cNvSpPr>
            <a:spLocks noChangeShapeType="1"/>
          </p:cNvSpPr>
          <p:nvPr userDrawn="1"/>
        </p:nvSpPr>
        <p:spPr bwMode="auto">
          <a:xfrm>
            <a:off x="419100" y="6149975"/>
            <a:ext cx="8534400" cy="0"/>
          </a:xfrm>
          <a:prstGeom prst="line">
            <a:avLst/>
          </a:prstGeom>
          <a:noFill/>
          <a:ln w="25400">
            <a:solidFill>
              <a:srgbClr val="0000FF"/>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26" r:id="rId1"/>
    <p:sldLayoutId id="2147485527" r:id="rId2"/>
    <p:sldLayoutId id="2147485528" r:id="rId3"/>
    <p:sldLayoutId id="2147485529" r:id="rId4"/>
    <p:sldLayoutId id="2147485530" r:id="rId5"/>
    <p:sldLayoutId id="2147485531" r:id="rId6"/>
    <p:sldLayoutId id="2147485532" r:id="rId7"/>
    <p:sldLayoutId id="2147485533" r:id="rId8"/>
    <p:sldLayoutId id="2147485534" r:id="rId9"/>
    <p:sldLayoutId id="2147485535" r:id="rId10"/>
    <p:sldLayoutId id="2147485536" r:id="rId11"/>
    <p:sldLayoutId id="2147485537" r:id="rId12"/>
    <p:sldLayoutId id="2147485538" r:id="rId13"/>
    <p:sldLayoutId id="2147485539"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94213" name="Rectangle 5"/>
          <p:cNvSpPr>
            <a:spLocks noGrp="1" noChangeArrowheads="1"/>
          </p:cNvSpPr>
          <p:nvPr>
            <p:ph type="ftr" sz="quarter" idx="3"/>
          </p:nvPr>
        </p:nvSpPr>
        <p:spPr bwMode="auto">
          <a:xfrm>
            <a:off x="2162175" y="6281738"/>
            <a:ext cx="4752975" cy="403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lvl1pPr>
          </a:lstStyle>
          <a:p>
            <a:pPr>
              <a:defRPr/>
            </a:pPr>
            <a:r>
              <a:rPr lang="en-US" dirty="0"/>
              <a:t>Evolution of U.S. Financial Markets</a:t>
            </a:r>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i="1">
                <a:solidFill>
                  <a:schemeClr val="bg2"/>
                </a:solidFill>
              </a:defRPr>
            </a:lvl1pPr>
          </a:lstStyle>
          <a:p>
            <a:pPr>
              <a:defRPr/>
            </a:pPr>
            <a:fld id="{EC976640-7B33-428C-B675-62E5839768BB}" type="slidenum">
              <a:rPr lang="en-US"/>
              <a:pPr>
                <a:defRPr/>
              </a:pPr>
              <a:t>‹#›</a:t>
            </a:fld>
            <a:endParaRPr lang="en-US" dirty="0"/>
          </a:p>
        </p:txBody>
      </p:sp>
      <p:sp>
        <p:nvSpPr>
          <p:cNvPr id="94215" name="Line 7"/>
          <p:cNvSpPr>
            <a:spLocks noChangeShapeType="1"/>
          </p:cNvSpPr>
          <p:nvPr userDrawn="1"/>
        </p:nvSpPr>
        <p:spPr bwMode="auto">
          <a:xfrm>
            <a:off x="406400" y="1501775"/>
            <a:ext cx="8534400" cy="0"/>
          </a:xfrm>
          <a:prstGeom prst="line">
            <a:avLst/>
          </a:prstGeom>
          <a:noFill/>
          <a:ln w="25400">
            <a:solidFill>
              <a:srgbClr val="0000FF"/>
            </a:solidFill>
            <a:round/>
            <a:headEnd/>
            <a:tailEnd/>
          </a:ln>
          <a:effectLst/>
        </p:spPr>
        <p:txBody>
          <a:bodyPr/>
          <a:lstStyle/>
          <a:p>
            <a:pPr>
              <a:defRPr/>
            </a:pPr>
            <a:endParaRPr lang="en-US" dirty="0"/>
          </a:p>
        </p:txBody>
      </p:sp>
      <p:pic>
        <p:nvPicPr>
          <p:cNvPr id="4104" name="Picture 8" descr="&quot;CMC Logo&quot;"/>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68313" y="6276975"/>
            <a:ext cx="162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132513" y="6262688"/>
            <a:ext cx="23256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8" name="Line 10"/>
          <p:cNvSpPr>
            <a:spLocks noChangeShapeType="1"/>
          </p:cNvSpPr>
          <p:nvPr userDrawn="1"/>
        </p:nvSpPr>
        <p:spPr bwMode="auto">
          <a:xfrm>
            <a:off x="419100" y="6149975"/>
            <a:ext cx="8534400" cy="0"/>
          </a:xfrm>
          <a:prstGeom prst="line">
            <a:avLst/>
          </a:prstGeom>
          <a:noFill/>
          <a:ln w="25400">
            <a:solidFill>
              <a:srgbClr val="0000FF"/>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40" r:id="rId1"/>
    <p:sldLayoutId id="2147485541" r:id="rId2"/>
    <p:sldLayoutId id="2147485542" r:id="rId3"/>
    <p:sldLayoutId id="2147485543" r:id="rId4"/>
    <p:sldLayoutId id="2147485544" r:id="rId5"/>
    <p:sldLayoutId id="2147485545" r:id="rId6"/>
    <p:sldLayoutId id="2147485546" r:id="rId7"/>
    <p:sldLayoutId id="2147485547" r:id="rId8"/>
    <p:sldLayoutId id="2147485548" r:id="rId9"/>
    <p:sldLayoutId id="2147485549" r:id="rId10"/>
    <p:sldLayoutId id="2147485550" r:id="rId11"/>
    <p:sldLayoutId id="2147485551" r:id="rId12"/>
    <p:sldLayoutId id="2147485552" r:id="rId13"/>
    <p:sldLayoutId id="2147485553"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ext Box 7"/>
          <p:cNvSpPr txBox="1">
            <a:spLocks noChangeArrowheads="1"/>
          </p:cNvSpPr>
          <p:nvPr/>
        </p:nvSpPr>
        <p:spPr bwMode="auto">
          <a:xfrm>
            <a:off x="762000" y="3105150"/>
            <a:ext cx="7696200" cy="2400657"/>
          </a:xfrm>
          <a:prstGeom prst="rect">
            <a:avLst/>
          </a:prstGeom>
          <a:noFill/>
          <a:ln w="9525">
            <a:noFill/>
            <a:miter lim="800000"/>
            <a:headEnd/>
            <a:tailEnd/>
          </a:ln>
        </p:spPr>
        <p:txBody>
          <a:bodyPr>
            <a:spAutoFit/>
          </a:bodyPr>
          <a:lstStyle/>
          <a:p>
            <a:pPr algn="ctr">
              <a:spcBef>
                <a:spcPct val="50000"/>
              </a:spcBef>
              <a:defRPr/>
            </a:pPr>
            <a:endParaRPr lang="en-US" sz="2400" b="1" i="1" dirty="0">
              <a:solidFill>
                <a:srgbClr val="CC3300"/>
              </a:solidFill>
              <a:latin typeface="Tahoma" pitchFamily="34" charset="0"/>
            </a:endParaRPr>
          </a:p>
          <a:p>
            <a:pPr algn="ctr">
              <a:spcBef>
                <a:spcPct val="50000"/>
              </a:spcBef>
              <a:defRPr/>
            </a:pPr>
            <a:endParaRPr lang="en-US" sz="2400" b="1" i="1" dirty="0">
              <a:solidFill>
                <a:srgbClr val="CC3300"/>
              </a:solidFill>
              <a:latin typeface="Tahoma" pitchFamily="34" charset="0"/>
            </a:endParaRPr>
          </a:p>
          <a:p>
            <a:pPr algn="ctr">
              <a:spcBef>
                <a:spcPct val="50000"/>
              </a:spcBef>
              <a:defRPr/>
            </a:pPr>
            <a:endParaRPr lang="en-US" b="1" i="1" u="sng" dirty="0">
              <a:latin typeface="Tahoma" pitchFamily="34" charset="0"/>
            </a:endParaRPr>
          </a:p>
          <a:p>
            <a:pPr algn="ctr">
              <a:spcBef>
                <a:spcPct val="50000"/>
              </a:spcBef>
              <a:defRPr/>
            </a:pPr>
            <a:r>
              <a:rPr lang="en-US" sz="2400" b="1" i="1" u="sng" dirty="0">
                <a:solidFill>
                  <a:srgbClr val="002060"/>
                </a:solidFill>
                <a:latin typeface="+mn-lt"/>
              </a:rPr>
              <a:t>JUNE 2018</a:t>
            </a:r>
            <a:endParaRPr lang="en-US" dirty="0">
              <a:solidFill>
                <a:srgbClr val="002060"/>
              </a:solidFill>
              <a:latin typeface="Tahoma" pitchFamily="34" charset="0"/>
            </a:endParaRPr>
          </a:p>
          <a:p>
            <a:pPr algn="ctr">
              <a:spcBef>
                <a:spcPct val="50000"/>
              </a:spcBef>
              <a:defRPr/>
            </a:pPr>
            <a:endParaRPr lang="en-US" dirty="0">
              <a:latin typeface="Tahoma" pitchFamily="34" charset="0"/>
            </a:endParaRPr>
          </a:p>
        </p:txBody>
      </p:sp>
      <p:sp>
        <p:nvSpPr>
          <p:cNvPr id="53251" name="Text Box 8"/>
          <p:cNvSpPr txBox="1">
            <a:spLocks noChangeArrowheads="1"/>
          </p:cNvSpPr>
          <p:nvPr/>
        </p:nvSpPr>
        <p:spPr bwMode="auto">
          <a:xfrm>
            <a:off x="1965325" y="1560513"/>
            <a:ext cx="4511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dirty="0"/>
          </a:p>
        </p:txBody>
      </p:sp>
      <p:sp>
        <p:nvSpPr>
          <p:cNvPr id="53252" name="Text Box 10"/>
          <p:cNvSpPr txBox="1">
            <a:spLocks noChangeArrowheads="1"/>
          </p:cNvSpPr>
          <p:nvPr/>
        </p:nvSpPr>
        <p:spPr bwMode="auto">
          <a:xfrm>
            <a:off x="0" y="848359"/>
            <a:ext cx="9144000" cy="3724096"/>
          </a:xfrm>
          <a:prstGeom prst="rect">
            <a:avLst/>
          </a:prstGeom>
          <a:noFill/>
          <a:ln w="9525">
            <a:noFill/>
            <a:miter lim="800000"/>
            <a:headEnd/>
            <a:tailEnd/>
          </a:ln>
        </p:spPr>
        <p:txBody>
          <a:bodyPr>
            <a:spAutoFit/>
          </a:bodyPr>
          <a:lstStyle/>
          <a:p>
            <a:pPr algn="ctr">
              <a:spcBef>
                <a:spcPct val="50000"/>
              </a:spcBef>
              <a:defRPr/>
            </a:pPr>
            <a:endParaRPr lang="en-US" sz="3200" b="1" i="1" dirty="0">
              <a:solidFill>
                <a:srgbClr val="C00000"/>
              </a:solidFill>
              <a:latin typeface="+mj-lt"/>
            </a:endParaRPr>
          </a:p>
          <a:p>
            <a:pPr algn="ctr">
              <a:spcBef>
                <a:spcPct val="50000"/>
              </a:spcBef>
              <a:defRPr/>
            </a:pPr>
            <a:r>
              <a:rPr lang="en-US" sz="3200" b="1" i="1" dirty="0">
                <a:solidFill>
                  <a:srgbClr val="C00000"/>
                </a:solidFill>
                <a:latin typeface="+mj-lt"/>
              </a:rPr>
              <a:t>DODD-FRANK AND THE VOLCKER RULE</a:t>
            </a:r>
          </a:p>
          <a:p>
            <a:pPr algn="ctr">
              <a:spcBef>
                <a:spcPct val="50000"/>
              </a:spcBef>
              <a:defRPr/>
            </a:pPr>
            <a:r>
              <a:rPr lang="en-US" sz="3200" b="1" i="1" dirty="0">
                <a:solidFill>
                  <a:srgbClr val="C00000"/>
                </a:solidFill>
                <a:latin typeface="+mj-lt"/>
              </a:rPr>
              <a:t>RESTRICTIONS ON PRINCIPAL TRADING:</a:t>
            </a:r>
          </a:p>
          <a:p>
            <a:pPr algn="ctr">
              <a:spcBef>
                <a:spcPct val="50000"/>
              </a:spcBef>
              <a:defRPr/>
            </a:pPr>
            <a:r>
              <a:rPr lang="en-US" sz="2000" b="1" i="1" dirty="0">
                <a:solidFill>
                  <a:srgbClr val="FF0000"/>
                </a:solidFill>
                <a:latin typeface="+mj-lt"/>
              </a:rPr>
              <a:t> </a:t>
            </a:r>
          </a:p>
          <a:p>
            <a:pPr algn="ctr">
              <a:spcBef>
                <a:spcPct val="50000"/>
              </a:spcBef>
              <a:defRPr/>
            </a:pPr>
            <a:r>
              <a:rPr lang="en-US" sz="2000" b="1" i="1" dirty="0">
                <a:solidFill>
                  <a:srgbClr val="FF0000"/>
                </a:solidFill>
                <a:latin typeface="+mj-lt"/>
              </a:rPr>
              <a:t>AN UPDATE, 4 YEARS LATER…</a:t>
            </a:r>
            <a:endParaRPr lang="en-US" sz="2000" b="1" dirty="0">
              <a:solidFill>
                <a:srgbClr val="002060"/>
              </a:solidFill>
              <a:latin typeface="+mj-lt"/>
            </a:endParaRPr>
          </a:p>
          <a:p>
            <a:pPr algn="ctr">
              <a:spcBef>
                <a:spcPct val="50000"/>
              </a:spcBef>
              <a:defRPr/>
            </a:pPr>
            <a:r>
              <a:rPr lang="en-US" sz="3200" b="1" dirty="0">
                <a:solidFill>
                  <a:srgbClr val="002060"/>
                </a:solidFill>
                <a:latin typeface="+mj-lt"/>
              </a:rPr>
              <a:t> </a:t>
            </a:r>
          </a:p>
        </p:txBody>
      </p:sp>
      <p:pic>
        <p:nvPicPr>
          <p:cNvPr id="53253" name="Picture 11" descr="TCL Logo.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43200" y="5511800"/>
            <a:ext cx="3784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As of June 2018, there are several proposed changes to Volcker being considered:</a:t>
            </a:r>
          </a:p>
          <a:p>
            <a:pPr eaLnBrk="1" hangingPunct="1"/>
            <a:r>
              <a:rPr lang="en-US" sz="2000" dirty="0"/>
              <a:t>Permitted trades related market making and underwriting may be eased if the bank can prove that such trades met near-term demand from clients.</a:t>
            </a:r>
          </a:p>
          <a:p>
            <a:pPr eaLnBrk="1" hangingPunct="1"/>
            <a:r>
              <a:rPr lang="en-US" sz="2000" dirty="0"/>
              <a:t>The changes would also create a tiered framework, reserving the strictest oversight for the most active entities, while granting the smaller, less complex banks greater leeway.</a:t>
            </a:r>
          </a:p>
          <a:p>
            <a:pPr eaLnBrk="1" hangingPunct="1"/>
            <a:r>
              <a:rPr lang="en-US" sz="2000" dirty="0"/>
              <a:t>The top 18 banks (&gt;$10 billion in trading assets) would still face the most rigorous rules.</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10</a:t>
            </a:fld>
            <a:endParaRPr lang="en-US" dirty="0">
              <a:solidFill>
                <a:schemeClr val="bg2"/>
              </a:solidFill>
            </a:endParaRPr>
          </a:p>
        </p:txBody>
      </p:sp>
      <p:sp>
        <p:nvSpPr>
          <p:cNvPr id="55301" name="Title 5"/>
          <p:cNvSpPr>
            <a:spLocks noGrp="1"/>
          </p:cNvSpPr>
          <p:nvPr>
            <p:ph type="title"/>
          </p:nvPr>
        </p:nvSpPr>
        <p:spPr>
          <a:xfrm>
            <a:off x="487680" y="274638"/>
            <a:ext cx="8229600" cy="1143000"/>
          </a:xfrm>
        </p:spPr>
        <p:txBody>
          <a:bodyPr/>
          <a:lstStyle/>
          <a:p>
            <a:pPr eaLnBrk="1" hangingPunct="1"/>
            <a:r>
              <a:rPr lang="en-US" sz="3600" b="1" dirty="0">
                <a:solidFill>
                  <a:srgbClr val="C00000"/>
                </a:solidFill>
              </a:rPr>
              <a:t>III.   </a:t>
            </a:r>
            <a:r>
              <a:rPr lang="en-US" sz="3200" b="1" u="sng" dirty="0">
                <a:solidFill>
                  <a:srgbClr val="C00000"/>
                </a:solidFill>
              </a:rPr>
              <a:t>2018 PROPOSED CHANGES </a:t>
            </a:r>
          </a:p>
        </p:txBody>
      </p:sp>
    </p:spTree>
    <p:extLst>
      <p:ext uri="{BB962C8B-B14F-4D97-AF65-F5344CB8AC3E}">
        <p14:creationId xmlns:p14="http://schemas.microsoft.com/office/powerpoint/2010/main" val="181034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Banks with trading assets between $10 billion and $1 billion would be subject to a simpler rule set, and banks with &lt;$1 billion would be presumed compliant.</a:t>
            </a:r>
          </a:p>
          <a:p>
            <a:pPr eaLnBrk="1" hangingPunct="1"/>
            <a:r>
              <a:rPr lang="en-US" sz="2000" dirty="0"/>
              <a:t>The proposal would scrap a subjective standard which assumes banks’ short-term trading is profit seeking unless they can prove otherwise, replacing it with an accounting test.</a:t>
            </a:r>
            <a:endParaRPr lang="en-US" sz="16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11</a:t>
            </a:fld>
            <a:endParaRPr lang="en-US" dirty="0">
              <a:solidFill>
                <a:schemeClr val="bg2"/>
              </a:solidFill>
            </a:endParaRPr>
          </a:p>
        </p:txBody>
      </p:sp>
      <p:sp>
        <p:nvSpPr>
          <p:cNvPr id="55301" name="Title 5"/>
          <p:cNvSpPr>
            <a:spLocks noGrp="1"/>
          </p:cNvSpPr>
          <p:nvPr>
            <p:ph type="title"/>
          </p:nvPr>
        </p:nvSpPr>
        <p:spPr>
          <a:xfrm>
            <a:off x="487680" y="274638"/>
            <a:ext cx="8229600" cy="1143000"/>
          </a:xfrm>
        </p:spPr>
        <p:txBody>
          <a:bodyPr/>
          <a:lstStyle/>
          <a:p>
            <a:pPr algn="l" eaLnBrk="1" hangingPunct="1"/>
            <a:r>
              <a:rPr lang="en-US" sz="1800" b="1" i="1" u="sng" dirty="0">
                <a:solidFill>
                  <a:srgbClr val="C00000"/>
                </a:solidFill>
              </a:rPr>
              <a:t>2018 PROPOSED CHANGES … </a:t>
            </a:r>
          </a:p>
        </p:txBody>
      </p:sp>
    </p:spTree>
    <p:extLst>
      <p:ext uri="{BB962C8B-B14F-4D97-AF65-F5344CB8AC3E}">
        <p14:creationId xmlns:p14="http://schemas.microsoft.com/office/powerpoint/2010/main" val="94556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Volcker </a:t>
            </a:r>
            <a:r>
              <a:rPr lang="en-US" sz="2000" i="1" dirty="0"/>
              <a:t>prohibits</a:t>
            </a:r>
            <a:r>
              <a:rPr lang="en-US" sz="2000" dirty="0"/>
              <a:t> any insured firm and its affiliates from engaging in </a:t>
            </a:r>
            <a:r>
              <a:rPr lang="en-US" sz="2000" u="sng" dirty="0"/>
              <a:t>proprietary</a:t>
            </a:r>
            <a:r>
              <a:rPr lang="en-US" sz="2000" dirty="0"/>
              <a:t> trading in any:</a:t>
            </a:r>
          </a:p>
          <a:p>
            <a:pPr lvl="1" eaLnBrk="1" hangingPunct="1"/>
            <a:r>
              <a:rPr lang="en-US" sz="1600" dirty="0"/>
              <a:t>Securities</a:t>
            </a:r>
          </a:p>
          <a:p>
            <a:pPr lvl="1" eaLnBrk="1" hangingPunct="1"/>
            <a:r>
              <a:rPr lang="en-US" sz="1600" dirty="0"/>
              <a:t>Derivatives</a:t>
            </a:r>
          </a:p>
          <a:p>
            <a:pPr lvl="1" eaLnBrk="1" hangingPunct="1"/>
            <a:r>
              <a:rPr lang="en-US" sz="1600" dirty="0"/>
              <a:t>Contract of sale of commodities for future delivery</a:t>
            </a:r>
          </a:p>
          <a:p>
            <a:pPr lvl="1" eaLnBrk="1" hangingPunct="1"/>
            <a:r>
              <a:rPr lang="en-US" sz="1600" dirty="0"/>
              <a:t>Options on securities, derivatives or contracts</a:t>
            </a:r>
          </a:p>
          <a:p>
            <a:pPr lvl="1" eaLnBrk="1" hangingPunct="1"/>
            <a:r>
              <a:rPr lang="en-US" sz="1600" dirty="0"/>
              <a:t>Other securities of financial instruments that regulators may determine by rule</a:t>
            </a:r>
          </a:p>
          <a:p>
            <a:pPr eaLnBrk="1" hangingPunct="1"/>
            <a:r>
              <a:rPr lang="en-US" sz="2000" dirty="0"/>
              <a:t>Volcker </a:t>
            </a:r>
            <a:r>
              <a:rPr lang="en-US" sz="2000" i="1" dirty="0"/>
              <a:t>permits</a:t>
            </a:r>
            <a:r>
              <a:rPr lang="en-US" sz="2000" dirty="0"/>
              <a:t> certain trading transactions:</a:t>
            </a:r>
          </a:p>
          <a:p>
            <a:pPr lvl="1" eaLnBrk="1" hangingPunct="1"/>
            <a:r>
              <a:rPr lang="en-US" sz="1600" dirty="0"/>
              <a:t>In government securities</a:t>
            </a:r>
          </a:p>
          <a:p>
            <a:pPr lvl="1" eaLnBrk="1" hangingPunct="1"/>
            <a:r>
              <a:rPr lang="en-US" sz="1600" dirty="0"/>
              <a:t>In connection with market making or underwriting, to the extent it does not exceed near term demands of clients, customers or counterparties</a:t>
            </a:r>
          </a:p>
          <a:p>
            <a:pPr lvl="1" eaLnBrk="1" hangingPunct="1"/>
            <a:r>
              <a:rPr lang="en-US" sz="1600" dirty="0"/>
              <a:t>On behalf of customers</a:t>
            </a:r>
          </a:p>
          <a:p>
            <a:pPr lvl="1" eaLnBrk="1" hangingPunct="1"/>
            <a:r>
              <a:rPr lang="en-US" sz="1600" dirty="0"/>
              <a:t>By an insurance business for the general account of the insurance company.</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12</a:t>
            </a:fld>
            <a:endParaRPr lang="en-US" dirty="0">
              <a:solidFill>
                <a:schemeClr val="bg2"/>
              </a:solidFill>
            </a:endParaRPr>
          </a:p>
        </p:txBody>
      </p:sp>
      <p:sp>
        <p:nvSpPr>
          <p:cNvPr id="55301" name="Title 5"/>
          <p:cNvSpPr>
            <a:spLocks noGrp="1"/>
          </p:cNvSpPr>
          <p:nvPr>
            <p:ph type="title"/>
          </p:nvPr>
        </p:nvSpPr>
        <p:spPr>
          <a:xfrm>
            <a:off x="487680" y="274638"/>
            <a:ext cx="8229600" cy="1143000"/>
          </a:xfrm>
        </p:spPr>
        <p:txBody>
          <a:bodyPr/>
          <a:lstStyle/>
          <a:p>
            <a:pPr eaLnBrk="1" hangingPunct="1"/>
            <a:r>
              <a:rPr lang="en-US" sz="3600" b="1" dirty="0">
                <a:solidFill>
                  <a:srgbClr val="C00000"/>
                </a:solidFill>
              </a:rPr>
              <a:t>IV.   </a:t>
            </a:r>
            <a:r>
              <a:rPr lang="en-US" sz="3200" b="1" u="sng" dirty="0">
                <a:solidFill>
                  <a:srgbClr val="C00000"/>
                </a:solidFill>
              </a:rPr>
              <a:t>PRINCIPAL / PROPRIETARY TRADING AND MARKET MAKING </a:t>
            </a:r>
          </a:p>
        </p:txBody>
      </p:sp>
    </p:spTree>
    <p:extLst>
      <p:ext uri="{BB962C8B-B14F-4D97-AF65-F5344CB8AC3E}">
        <p14:creationId xmlns:p14="http://schemas.microsoft.com/office/powerpoint/2010/main" val="30135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41120"/>
            <a:ext cx="8229600" cy="4785043"/>
          </a:xfrm>
        </p:spPr>
        <p:txBody>
          <a:bodyPr/>
          <a:lstStyle/>
          <a:p>
            <a:pPr eaLnBrk="1" hangingPunct="1"/>
            <a:r>
              <a:rPr lang="en-US" sz="2000" dirty="0"/>
              <a:t>Volcker </a:t>
            </a:r>
            <a:r>
              <a:rPr lang="en-US" sz="2000" i="1" dirty="0"/>
              <a:t>exempts</a:t>
            </a:r>
            <a:r>
              <a:rPr lang="en-US" sz="2000" dirty="0"/>
              <a:t> transactions in certain instruments from the proprietary trading prohibitions, including:</a:t>
            </a:r>
          </a:p>
          <a:p>
            <a:pPr lvl="1" eaLnBrk="1" hangingPunct="1"/>
            <a:r>
              <a:rPr lang="en-US" sz="1600" dirty="0"/>
              <a:t>US government and US government agencies</a:t>
            </a:r>
          </a:p>
          <a:p>
            <a:pPr lvl="1" eaLnBrk="1" hangingPunct="1"/>
            <a:r>
              <a:rPr lang="en-US" sz="1600" dirty="0"/>
              <a:t>Government-sponsored enterprises</a:t>
            </a:r>
          </a:p>
          <a:p>
            <a:pPr lvl="1" eaLnBrk="1" hangingPunct="1"/>
            <a:r>
              <a:rPr lang="en-US" sz="1600" dirty="0"/>
              <a:t>State and local governments</a:t>
            </a:r>
          </a:p>
          <a:p>
            <a:pPr eaLnBrk="1" hangingPunct="1"/>
            <a:r>
              <a:rPr lang="en-US" sz="2000" dirty="0"/>
              <a:t>Volcker also </a:t>
            </a:r>
            <a:r>
              <a:rPr lang="en-US" sz="2000" i="1" dirty="0"/>
              <a:t>exempts</a:t>
            </a:r>
            <a:r>
              <a:rPr lang="en-US" sz="2000" dirty="0"/>
              <a:t> activities such as:</a:t>
            </a:r>
          </a:p>
          <a:p>
            <a:pPr lvl="1" eaLnBrk="1" hangingPunct="1"/>
            <a:r>
              <a:rPr lang="en-US" sz="1600" dirty="0"/>
              <a:t>Market-making</a:t>
            </a:r>
          </a:p>
          <a:p>
            <a:pPr lvl="1" eaLnBrk="1" hangingPunct="1"/>
            <a:r>
              <a:rPr lang="en-US" sz="1600" dirty="0"/>
              <a:t>Underwriting</a:t>
            </a:r>
          </a:p>
          <a:p>
            <a:pPr lvl="1" eaLnBrk="1" hangingPunct="1"/>
            <a:r>
              <a:rPr lang="en-US" sz="1600" dirty="0"/>
              <a:t>Risk-mitigating hedging</a:t>
            </a:r>
          </a:p>
          <a:p>
            <a:pPr eaLnBrk="1" hangingPunct="1"/>
            <a:r>
              <a:rPr lang="en-US" sz="2000" dirty="0"/>
              <a:t>Other Volcker </a:t>
            </a:r>
            <a:r>
              <a:rPr lang="en-US" sz="2000" i="1" dirty="0"/>
              <a:t>exemptions</a:t>
            </a:r>
            <a:r>
              <a:rPr lang="en-US" sz="2000" dirty="0"/>
              <a:t> encompass:</a:t>
            </a:r>
          </a:p>
          <a:p>
            <a:pPr lvl="1" eaLnBrk="1" hangingPunct="1"/>
            <a:r>
              <a:rPr lang="en-US" sz="1600" dirty="0"/>
              <a:t>Organizing and offering a hedge fund or private equity fund under certain conditions, including limiting investments to a de minimis amount</a:t>
            </a:r>
          </a:p>
          <a:p>
            <a:pPr lvl="1" eaLnBrk="1" hangingPunct="1"/>
            <a:r>
              <a:rPr lang="en-US" sz="1600" dirty="0"/>
              <a:t>Making risk mitigating hedging investments</a:t>
            </a:r>
          </a:p>
          <a:p>
            <a:pPr lvl="1" eaLnBrk="1" hangingPunct="1"/>
            <a:r>
              <a:rPr lang="en-US" sz="1600" dirty="0"/>
              <a:t>Making investments in certain non-US funds.</a:t>
            </a:r>
          </a:p>
          <a:p>
            <a:pPr marL="457200" lvl="1" indent="0" eaLnBrk="1" hangingPunct="1">
              <a:buNone/>
            </a:pPr>
            <a:endParaRPr lang="en-US" sz="16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13</a:t>
            </a:fld>
            <a:endParaRPr lang="en-US" dirty="0">
              <a:solidFill>
                <a:schemeClr val="bg2"/>
              </a:solidFill>
            </a:endParaRPr>
          </a:p>
        </p:txBody>
      </p:sp>
      <p:sp>
        <p:nvSpPr>
          <p:cNvPr id="55301" name="Title 5"/>
          <p:cNvSpPr>
            <a:spLocks noGrp="1"/>
          </p:cNvSpPr>
          <p:nvPr>
            <p:ph type="title"/>
          </p:nvPr>
        </p:nvSpPr>
        <p:spPr>
          <a:xfrm>
            <a:off x="487680" y="274638"/>
            <a:ext cx="8229600" cy="1143000"/>
          </a:xfrm>
        </p:spPr>
        <p:txBody>
          <a:bodyPr/>
          <a:lstStyle/>
          <a:p>
            <a:pPr algn="l" eaLnBrk="1" hangingPunct="1"/>
            <a:r>
              <a:rPr lang="en-US" sz="1800" b="1" i="1" u="sng" dirty="0">
                <a:solidFill>
                  <a:srgbClr val="C00000"/>
                </a:solidFill>
              </a:rPr>
              <a:t>PRINCIPAL / PROPRIETARY TRADING AND MARKET MAKING (Cont’d) …</a:t>
            </a:r>
          </a:p>
        </p:txBody>
      </p:sp>
    </p:spTree>
    <p:extLst>
      <p:ext uri="{BB962C8B-B14F-4D97-AF65-F5344CB8AC3E}">
        <p14:creationId xmlns:p14="http://schemas.microsoft.com/office/powerpoint/2010/main" val="1832801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198880"/>
            <a:ext cx="8229600" cy="4927283"/>
          </a:xfrm>
        </p:spPr>
        <p:txBody>
          <a:bodyPr/>
          <a:lstStyle/>
          <a:p>
            <a:pPr eaLnBrk="1" hangingPunct="1"/>
            <a:r>
              <a:rPr lang="en-US" sz="2000" dirty="0"/>
              <a:t>Under Volcker, banking entities are required to establish an internal compliance program to ensure and monitor compliance with the prohibitions and restrictions and the implementation of the regulations</a:t>
            </a:r>
          </a:p>
          <a:p>
            <a:pPr eaLnBrk="1" hangingPunct="1"/>
            <a:r>
              <a:rPr lang="en-US" sz="2000" dirty="0"/>
              <a:t>This includes written supervisory procedures.</a:t>
            </a:r>
            <a:endParaRPr lang="en-US" sz="16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14</a:t>
            </a:fld>
            <a:endParaRPr lang="en-US" dirty="0">
              <a:solidFill>
                <a:schemeClr val="bg2"/>
              </a:solidFill>
            </a:endParaRPr>
          </a:p>
        </p:txBody>
      </p:sp>
      <p:sp>
        <p:nvSpPr>
          <p:cNvPr id="55301" name="Title 5"/>
          <p:cNvSpPr>
            <a:spLocks noGrp="1"/>
          </p:cNvSpPr>
          <p:nvPr>
            <p:ph type="title"/>
          </p:nvPr>
        </p:nvSpPr>
        <p:spPr>
          <a:xfrm>
            <a:off x="487680" y="274638"/>
            <a:ext cx="8229600" cy="1143000"/>
          </a:xfrm>
        </p:spPr>
        <p:txBody>
          <a:bodyPr/>
          <a:lstStyle/>
          <a:p>
            <a:pPr eaLnBrk="1" hangingPunct="1"/>
            <a:r>
              <a:rPr lang="en-US" sz="1800" b="1" i="1" u="sng" dirty="0">
                <a:solidFill>
                  <a:srgbClr val="C00000"/>
                </a:solidFill>
              </a:rPr>
              <a:t>PRINCIPAL / PROPRIETARY TRADING AND MARKET MAKING (Cont’d) …</a:t>
            </a:r>
          </a:p>
        </p:txBody>
      </p:sp>
    </p:spTree>
    <p:extLst>
      <p:ext uri="{BB962C8B-B14F-4D97-AF65-F5344CB8AC3E}">
        <p14:creationId xmlns:p14="http://schemas.microsoft.com/office/powerpoint/2010/main" val="9928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26720" y="1503680"/>
            <a:ext cx="8229600" cy="4642803"/>
          </a:xfrm>
        </p:spPr>
        <p:txBody>
          <a:bodyPr/>
          <a:lstStyle/>
          <a:p>
            <a:pPr eaLnBrk="1" hangingPunct="1"/>
            <a:r>
              <a:rPr lang="en-US" sz="2000" dirty="0"/>
              <a:t>Volcker places certain  restrictions on  bank’s ownership or interest in hedge funds or private equity funds (“covered funds”)</a:t>
            </a:r>
          </a:p>
          <a:p>
            <a:pPr eaLnBrk="1" hangingPunct="1"/>
            <a:r>
              <a:rPr lang="en-US" sz="2000" dirty="0"/>
              <a:t>They may organize and offer a hedge fund or private equity fund if it:</a:t>
            </a:r>
            <a:endParaRPr lang="en-US" sz="1600" dirty="0"/>
          </a:p>
          <a:p>
            <a:pPr lvl="1" eaLnBrk="1" hangingPunct="1"/>
            <a:r>
              <a:rPr lang="en-US" sz="1500" dirty="0"/>
              <a:t>Provides trust, fiduciary or investment advisory services and the fund is organized and offered only in connection with such services and only to customers of such services</a:t>
            </a:r>
          </a:p>
          <a:p>
            <a:pPr lvl="1" eaLnBrk="1" hangingPunct="1"/>
            <a:r>
              <a:rPr lang="en-US" sz="1500" dirty="0"/>
              <a:t>Does not have an ownership interest in the fund except for a seed or de minimis investment</a:t>
            </a:r>
          </a:p>
          <a:p>
            <a:pPr lvl="1" eaLnBrk="1" hangingPunct="1"/>
            <a:r>
              <a:rPr lang="en-US" sz="1500" dirty="0"/>
              <a:t>Complies with Dodd-Frank Sections 23A and 23B affiliate transaction limitations</a:t>
            </a:r>
          </a:p>
          <a:p>
            <a:pPr lvl="1" eaLnBrk="1" hangingPunct="1"/>
            <a:r>
              <a:rPr lang="en-US" sz="1500" dirty="0"/>
              <a:t>Does not guarantee, assume or otherwise insure obligations of performance of the fund</a:t>
            </a:r>
          </a:p>
          <a:p>
            <a:pPr lvl="1" eaLnBrk="1" hangingPunct="1"/>
            <a:r>
              <a:rPr lang="en-US" sz="1500" dirty="0"/>
              <a:t>Does not share the same name or similar name as the fund</a:t>
            </a:r>
          </a:p>
          <a:p>
            <a:pPr lvl="1" eaLnBrk="1" hangingPunct="1"/>
            <a:r>
              <a:rPr lang="en-US" sz="1500" dirty="0"/>
              <a:t>Prohibits directors or employees from having an ownership interest in the fund, except for any director or employee who is directly providing investment advisory or other services to the fund</a:t>
            </a:r>
          </a:p>
          <a:p>
            <a:pPr lvl="1" eaLnBrk="1" hangingPunct="1"/>
            <a:r>
              <a:rPr lang="en-US" sz="1500" dirty="0"/>
              <a:t>Discloses in writing, to investors that any losses in the fund are borne solely by the investors.</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15</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V.	   </a:t>
            </a:r>
            <a:r>
              <a:rPr lang="en-US" sz="3600" b="1" u="sng" dirty="0">
                <a:solidFill>
                  <a:srgbClr val="C00000"/>
                </a:solidFill>
              </a:rPr>
              <a:t>FUND OWNERSHIP INTEREST</a:t>
            </a:r>
          </a:p>
        </p:txBody>
      </p:sp>
    </p:spTree>
    <p:extLst>
      <p:ext uri="{BB962C8B-B14F-4D97-AF65-F5344CB8AC3E}">
        <p14:creationId xmlns:p14="http://schemas.microsoft.com/office/powerpoint/2010/main" val="3182193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26720" y="1371600"/>
            <a:ext cx="8229600" cy="4774883"/>
          </a:xfrm>
        </p:spPr>
        <p:txBody>
          <a:bodyPr/>
          <a:lstStyle/>
          <a:p>
            <a:pPr eaLnBrk="1" hangingPunct="1"/>
            <a:r>
              <a:rPr lang="en-US" sz="2000" dirty="0"/>
              <a:t>If banking entities make a seed investment in a fund, they must seek unaffiliated investors to reduce or dilute the investment to not more than 3% of total ownership interest of the fund within one year after the establishment of the fund</a:t>
            </a:r>
          </a:p>
          <a:p>
            <a:pPr eaLnBrk="1" hangingPunct="1"/>
            <a:r>
              <a:rPr lang="en-US" sz="2000" dirty="0"/>
              <a:t>In addition, the aggregate investment in all the investment interests in such funds may not exceed 3% of the Tier I capital of the banking entity</a:t>
            </a:r>
          </a:p>
          <a:p>
            <a:pPr eaLnBrk="1" hangingPunct="1"/>
            <a:r>
              <a:rPr lang="en-US" sz="2000" dirty="0"/>
              <a:t>The exception to this are that foreign banking entities may operate without regard to Volcker, provided that no ownership interest in such fund is offered for sale or sold to a U.S. resident.</a:t>
            </a:r>
            <a:endParaRPr lang="en-US" sz="8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16</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algn="l" eaLnBrk="1" hangingPunct="1"/>
            <a:r>
              <a:rPr lang="en-US" sz="1800" b="1" i="1" u="sng" dirty="0">
                <a:solidFill>
                  <a:srgbClr val="C00000"/>
                </a:solidFill>
              </a:rPr>
              <a:t>FUND OWNERSHIP INTEREST (Cont’d) ..</a:t>
            </a:r>
          </a:p>
        </p:txBody>
      </p:sp>
    </p:spTree>
    <p:extLst>
      <p:ext uri="{BB962C8B-B14F-4D97-AF65-F5344CB8AC3E}">
        <p14:creationId xmlns:p14="http://schemas.microsoft.com/office/powerpoint/2010/main" val="647201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26720" y="1463040"/>
            <a:ext cx="8229600" cy="4683443"/>
          </a:xfrm>
        </p:spPr>
        <p:txBody>
          <a:bodyPr/>
          <a:lstStyle/>
          <a:p>
            <a:pPr eaLnBrk="1" hangingPunct="1"/>
            <a:r>
              <a:rPr lang="en-US" sz="2000" dirty="0"/>
              <a:t>Volcker prohibits banking entities and their affiliates that manage sponsor or organize and offer a fund from entering into Section 23A covered transactions (loans to the fund and asset purchases from the fund) with such funds</a:t>
            </a:r>
          </a:p>
          <a:p>
            <a:pPr eaLnBrk="1" hangingPunct="1"/>
            <a:r>
              <a:rPr lang="en-US" sz="2000" dirty="0"/>
              <a:t>Exemptions to Section 23A may be granted for the purposes of entering into any prime brokerage transactions with a fund that the bank manages, sponsors or advises has an equity, partnership or other ownership interest:</a:t>
            </a:r>
          </a:p>
          <a:p>
            <a:pPr lvl="1" eaLnBrk="1" hangingPunct="1"/>
            <a:r>
              <a:rPr lang="en-US" sz="1600" dirty="0"/>
              <a:t>Transactions are permitted involving prime brokerage with funds in which a fund-of-funds has invested.</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17</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VI.  	</a:t>
            </a:r>
            <a:r>
              <a:rPr lang="en-US" sz="3600" b="1" u="sng" dirty="0">
                <a:solidFill>
                  <a:srgbClr val="C00000"/>
                </a:solidFill>
              </a:rPr>
              <a:t>AFFILIATED TRANSACTIONS</a:t>
            </a:r>
          </a:p>
        </p:txBody>
      </p:sp>
    </p:spTree>
    <p:extLst>
      <p:ext uri="{BB962C8B-B14F-4D97-AF65-F5344CB8AC3E}">
        <p14:creationId xmlns:p14="http://schemas.microsoft.com/office/powerpoint/2010/main" val="71380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280160"/>
            <a:ext cx="8229600" cy="4846003"/>
          </a:xfrm>
        </p:spPr>
        <p:txBody>
          <a:bodyPr/>
          <a:lstStyle/>
          <a:p>
            <a:pPr eaLnBrk="1" hangingPunct="1"/>
            <a:r>
              <a:rPr lang="en-US" sz="2000" dirty="0"/>
              <a:t>This exemption can be granted if:</a:t>
            </a:r>
          </a:p>
          <a:p>
            <a:pPr lvl="1" eaLnBrk="1" hangingPunct="1"/>
            <a:r>
              <a:rPr lang="en-US" sz="1600" dirty="0"/>
              <a:t>The bank complies with Volcker’s exception for sponsoring or making seed or de minimis investments in funds</a:t>
            </a:r>
          </a:p>
          <a:p>
            <a:pPr lvl="1" eaLnBrk="1" hangingPunct="1"/>
            <a:r>
              <a:rPr lang="en-US" sz="1600" dirty="0"/>
              <a:t>The CEO or equivalent officer annually certifies in writing that the banking entity does not guarantee, assume or otherwise insure the obligations or performance of the fund or any other fund in which such fund invests</a:t>
            </a:r>
          </a:p>
          <a:p>
            <a:pPr lvl="1" eaLnBrk="1" hangingPunct="1"/>
            <a:r>
              <a:rPr lang="en-US" sz="1600" dirty="0"/>
              <a:t>Regulators determine that such a  transaction is consistent with the safe and sound operation and conditions of the banking entity.</a:t>
            </a:r>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18</a:t>
            </a:fld>
            <a:endParaRPr lang="en-US" dirty="0">
              <a:solidFill>
                <a:schemeClr val="bg2"/>
              </a:solidFill>
            </a:endParaRPr>
          </a:p>
        </p:txBody>
      </p:sp>
      <p:sp>
        <p:nvSpPr>
          <p:cNvPr id="55301" name="Title 5"/>
          <p:cNvSpPr>
            <a:spLocks noGrp="1"/>
          </p:cNvSpPr>
          <p:nvPr>
            <p:ph type="title"/>
          </p:nvPr>
        </p:nvSpPr>
        <p:spPr>
          <a:xfrm>
            <a:off x="457200" y="284798"/>
            <a:ext cx="8229600" cy="1143000"/>
          </a:xfrm>
        </p:spPr>
        <p:txBody>
          <a:bodyPr/>
          <a:lstStyle/>
          <a:p>
            <a:pPr algn="l" eaLnBrk="1" hangingPunct="1"/>
            <a:r>
              <a:rPr lang="en-US" sz="1800" b="1" i="1" u="sng" dirty="0">
                <a:solidFill>
                  <a:srgbClr val="C00000"/>
                </a:solidFill>
              </a:rPr>
              <a:t>AFFILIATED TRANSACTIONS (Cont’d) …</a:t>
            </a:r>
          </a:p>
        </p:txBody>
      </p:sp>
    </p:spTree>
    <p:extLst>
      <p:ext uri="{BB962C8B-B14F-4D97-AF65-F5344CB8AC3E}">
        <p14:creationId xmlns:p14="http://schemas.microsoft.com/office/powerpoint/2010/main" val="2925217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71600"/>
            <a:ext cx="8229600" cy="4754563"/>
          </a:xfrm>
        </p:spPr>
        <p:txBody>
          <a:bodyPr/>
          <a:lstStyle/>
          <a:p>
            <a:pPr eaLnBrk="1" hangingPunct="1"/>
            <a:r>
              <a:rPr lang="en-US" sz="2000" dirty="0"/>
              <a:t>There are numerous problems with the implementation of Volcker that are still being discussed – the unintended consequences of Dodd-Frank Title VII</a:t>
            </a:r>
          </a:p>
          <a:p>
            <a:pPr eaLnBrk="1" hangingPunct="1"/>
            <a:r>
              <a:rPr lang="en-US" sz="2000" dirty="0"/>
              <a:t>The primary enforcement of Volcker lies with bank examiners, many of which may not have much experience with trading practices and complex products</a:t>
            </a:r>
          </a:p>
          <a:p>
            <a:pPr eaLnBrk="1" hangingPunct="1"/>
            <a:r>
              <a:rPr lang="en-US" sz="2000" dirty="0"/>
              <a:t>Banks must defend their transactions or exemptions on a case-by-case basis to regulators</a:t>
            </a:r>
          </a:p>
          <a:p>
            <a:pPr eaLnBrk="1" hangingPunct="1"/>
            <a:r>
              <a:rPr lang="en-US" sz="2000" dirty="0"/>
              <a:t>There will be overlapping supervisory conflicts in enforcing Volcker, as firms would be subject to oversight by 5 regulators, which all do not have the same enforcement processes or standards.</a:t>
            </a:r>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19</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VII.	   </a:t>
            </a:r>
            <a:r>
              <a:rPr lang="en-US" sz="3600" b="1" u="sng" dirty="0">
                <a:solidFill>
                  <a:srgbClr val="C00000"/>
                </a:solidFill>
              </a:rPr>
              <a:t>GOING FORWARD …</a:t>
            </a:r>
          </a:p>
        </p:txBody>
      </p:sp>
    </p:spTree>
    <p:extLst>
      <p:ext uri="{BB962C8B-B14F-4D97-AF65-F5344CB8AC3E}">
        <p14:creationId xmlns:p14="http://schemas.microsoft.com/office/powerpoint/2010/main" val="9281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005840"/>
            <a:ext cx="8229600" cy="5120323"/>
          </a:xfrm>
        </p:spPr>
        <p:txBody>
          <a:bodyPr/>
          <a:lstStyle/>
          <a:p>
            <a:pPr marL="0" indent="0" eaLnBrk="1" hangingPunct="1">
              <a:buNone/>
            </a:pPr>
            <a:r>
              <a:rPr lang="en-US" sz="1800" i="1" dirty="0"/>
              <a:t>The following information was compiled from research and analysis of CFTC and SEC submissions, press releases, information obtained in the public domain, interviews with market participants and from information and bulletins contained on regulatory and legal websites.  </a:t>
            </a:r>
          </a:p>
          <a:p>
            <a:pPr marL="0" indent="0" eaLnBrk="1" hangingPunct="1">
              <a:buNone/>
            </a:pPr>
            <a:endParaRPr lang="en-US" sz="1800" i="1" dirty="0"/>
          </a:p>
          <a:p>
            <a:pPr marL="0" indent="0" eaLnBrk="1" hangingPunct="1">
              <a:buNone/>
            </a:pPr>
            <a:r>
              <a:rPr lang="en-US" sz="1800" i="1" dirty="0"/>
              <a:t>It is intended to be an update as to the state of proposed rulemaking regarding the restrictions on proprietary trading and market making under the Dodd-Frank Wall Street Reform and Consumer Protection Act.</a:t>
            </a:r>
          </a:p>
          <a:p>
            <a:pPr marL="0" indent="0" eaLnBrk="1" hangingPunct="1">
              <a:buNone/>
            </a:pPr>
            <a:endParaRPr lang="en-US" sz="1800" i="1" dirty="0"/>
          </a:p>
          <a:p>
            <a:pPr marL="0" indent="0" eaLnBrk="1" hangingPunct="1">
              <a:buNone/>
            </a:pPr>
            <a:r>
              <a:rPr lang="en-US" sz="1800" i="1" dirty="0"/>
              <a:t>Tellefsen and Company, L.L.C. does not guarantee the accuracy of the content  and cannot guarantee completeness, timeliness, or correct sequencing of any of the Information.</a:t>
            </a:r>
          </a:p>
          <a:p>
            <a:pPr eaLnBrk="1" hangingPunct="1"/>
            <a:endParaRPr lang="en-US" sz="2000" dirty="0"/>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a:t>
            </a:fld>
            <a:endParaRPr lang="en-US" dirty="0">
              <a:solidFill>
                <a:schemeClr val="bg2"/>
              </a:solidFill>
            </a:endParaRPr>
          </a:p>
        </p:txBody>
      </p:sp>
    </p:spTree>
    <p:extLst>
      <p:ext uri="{BB962C8B-B14F-4D97-AF65-F5344CB8AC3E}">
        <p14:creationId xmlns:p14="http://schemas.microsoft.com/office/powerpoint/2010/main" val="906798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71600"/>
            <a:ext cx="8229600" cy="4754563"/>
          </a:xfrm>
        </p:spPr>
        <p:txBody>
          <a:bodyPr/>
          <a:lstStyle/>
          <a:p>
            <a:pPr eaLnBrk="1" hangingPunct="1"/>
            <a:r>
              <a:rPr lang="en-US" sz="2000" dirty="0"/>
              <a:t>Volcker places tight restrictions on liquidity management</a:t>
            </a:r>
          </a:p>
          <a:p>
            <a:pPr eaLnBrk="1" hangingPunct="1"/>
            <a:r>
              <a:rPr lang="en-US" sz="2000" dirty="0"/>
              <a:t>Banks’ requirements to request and defend exemptions to the rules involves changes to their trading and compliance programs, data capture and procedures</a:t>
            </a:r>
          </a:p>
          <a:p>
            <a:pPr eaLnBrk="1" hangingPunct="1"/>
            <a:r>
              <a:rPr lang="en-US" sz="2000" dirty="0"/>
              <a:t>Banks have to implement or enhance various metrics to capture and calculate compliance on a daily basis including, but not limited to:  VaR, detailed P&amp;L, inventory risk turnover, customer facing trade ratios, fee income and expenses, unprofitable trading days based on portfolio P&amp;L, etc.</a:t>
            </a:r>
          </a:p>
          <a:p>
            <a:pPr eaLnBrk="1" hangingPunct="1"/>
            <a:r>
              <a:rPr lang="en-US" sz="2000" dirty="0"/>
              <a:t>Banks must pay close attention to their impacted businesses and evolution of key Volcker milestone dates.</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20</a:t>
            </a:fld>
            <a:endParaRPr lang="en-US" dirty="0">
              <a:solidFill>
                <a:schemeClr val="bg2"/>
              </a:solidFill>
            </a:endParaRPr>
          </a:p>
        </p:txBody>
      </p:sp>
      <p:sp>
        <p:nvSpPr>
          <p:cNvPr id="55301" name="Title 5"/>
          <p:cNvSpPr>
            <a:spLocks noGrp="1"/>
          </p:cNvSpPr>
          <p:nvPr>
            <p:ph type="title"/>
          </p:nvPr>
        </p:nvSpPr>
        <p:spPr>
          <a:xfrm>
            <a:off x="457200" y="416762"/>
            <a:ext cx="8229600" cy="858753"/>
          </a:xfrm>
        </p:spPr>
        <p:txBody>
          <a:bodyPr/>
          <a:lstStyle/>
          <a:p>
            <a:pPr algn="l" eaLnBrk="1" hangingPunct="1"/>
            <a:r>
              <a:rPr lang="en-US" sz="1800" b="1" i="1" u="sng" dirty="0">
                <a:solidFill>
                  <a:srgbClr val="C00000"/>
                </a:solidFill>
              </a:rPr>
              <a:t>GOING FORWARD (Cont’d)  …</a:t>
            </a:r>
          </a:p>
        </p:txBody>
      </p:sp>
    </p:spTree>
    <p:extLst>
      <p:ext uri="{BB962C8B-B14F-4D97-AF65-F5344CB8AC3E}">
        <p14:creationId xmlns:p14="http://schemas.microsoft.com/office/powerpoint/2010/main" val="615146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584960"/>
            <a:ext cx="8229600" cy="4541203"/>
          </a:xfrm>
        </p:spPr>
        <p:txBody>
          <a:bodyPr/>
          <a:lstStyle/>
          <a:p>
            <a:pPr eaLnBrk="1" hangingPunct="1"/>
            <a:r>
              <a:rPr lang="en-US" sz="2000" dirty="0"/>
              <a:t>Compliance has been phased in over time, starting from April 2014.</a:t>
            </a:r>
          </a:p>
          <a:p>
            <a:pPr eaLnBrk="1" hangingPunct="1"/>
            <a:r>
              <a:rPr lang="en-US" sz="2000" dirty="0"/>
              <a:t>The following are the touch points that must be considered for Volcker compliance:</a:t>
            </a:r>
          </a:p>
          <a:p>
            <a:pPr lvl="1" eaLnBrk="1" hangingPunct="1"/>
            <a:r>
              <a:rPr lang="en-US" sz="1600" dirty="0"/>
              <a:t>Identify overall business impacts, touch points for prohibited activities and relevant data capture requirements</a:t>
            </a:r>
          </a:p>
          <a:p>
            <a:pPr lvl="1" eaLnBrk="1" hangingPunct="1"/>
            <a:r>
              <a:rPr lang="en-US" sz="1600" dirty="0"/>
              <a:t>Conduct a comprehensive review of trading, hedging and underwriting businesses for the required Volcker reporting thresholds</a:t>
            </a:r>
          </a:p>
          <a:p>
            <a:pPr lvl="1" eaLnBrk="1" hangingPunct="1"/>
            <a:r>
              <a:rPr lang="en-US" sz="1600" dirty="0"/>
              <a:t>Assess market making and underwriting businesses and need for any exemptions </a:t>
            </a:r>
          </a:p>
          <a:p>
            <a:pPr lvl="1" eaLnBrk="1" hangingPunct="1"/>
            <a:r>
              <a:rPr lang="en-US" sz="1600" dirty="0"/>
              <a:t>Assess any lending or leasing hedging risk requirements and data to be captured for compliance</a:t>
            </a:r>
          </a:p>
          <a:p>
            <a:pPr lvl="1" eaLnBrk="1" hangingPunct="1"/>
            <a:r>
              <a:rPr lang="en-US" sz="1600" dirty="0"/>
              <a:t>Review/update compliance manuals and written supervisory procedures.</a:t>
            </a:r>
          </a:p>
          <a:p>
            <a:pPr lvl="1" eaLnBrk="1" hangingPunct="1"/>
            <a:endParaRPr lang="en-US" sz="1600" dirty="0"/>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21</a:t>
            </a:fld>
            <a:endParaRPr lang="en-US" dirty="0">
              <a:solidFill>
                <a:schemeClr val="bg2"/>
              </a:solidFill>
            </a:endParaRPr>
          </a:p>
        </p:txBody>
      </p:sp>
      <p:sp>
        <p:nvSpPr>
          <p:cNvPr id="55301" name="Title 5"/>
          <p:cNvSpPr>
            <a:spLocks noGrp="1"/>
          </p:cNvSpPr>
          <p:nvPr>
            <p:ph type="title"/>
          </p:nvPr>
        </p:nvSpPr>
        <p:spPr>
          <a:xfrm>
            <a:off x="314960" y="274638"/>
            <a:ext cx="8544560" cy="1143000"/>
          </a:xfrm>
        </p:spPr>
        <p:txBody>
          <a:bodyPr/>
          <a:lstStyle/>
          <a:p>
            <a:pPr eaLnBrk="1" hangingPunct="1"/>
            <a:r>
              <a:rPr lang="en-US" sz="3600" b="1" dirty="0">
                <a:solidFill>
                  <a:srgbClr val="C00000"/>
                </a:solidFill>
              </a:rPr>
              <a:t>VIII. </a:t>
            </a:r>
            <a:r>
              <a:rPr lang="en-US" sz="3600" b="1" u="sng" dirty="0">
                <a:solidFill>
                  <a:srgbClr val="C00000"/>
                </a:solidFill>
              </a:rPr>
              <a:t>COMPLIANCE TOUCH POINTS</a:t>
            </a:r>
          </a:p>
        </p:txBody>
      </p:sp>
    </p:spTree>
    <p:extLst>
      <p:ext uri="{BB962C8B-B14F-4D97-AF65-F5344CB8AC3E}">
        <p14:creationId xmlns:p14="http://schemas.microsoft.com/office/powerpoint/2010/main" val="3785904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u="sng" dirty="0">
                <a:solidFill>
                  <a:srgbClr val="C00000"/>
                </a:solidFill>
              </a:rPr>
              <a:t>MARKET MAKING EXEMPTION</a:t>
            </a:r>
          </a:p>
        </p:txBody>
      </p:sp>
      <p:sp>
        <p:nvSpPr>
          <p:cNvPr id="4" name="Footer Placeholder 3"/>
          <p:cNvSpPr>
            <a:spLocks noGrp="1"/>
          </p:cNvSpPr>
          <p:nvPr>
            <p:ph type="ftr" sz="quarter" idx="11"/>
          </p:nvPr>
        </p:nvSpPr>
        <p:spPr/>
        <p:txBody>
          <a:bodyPr/>
          <a:lstStyle/>
          <a:p>
            <a:pPr>
              <a:defRPr/>
            </a:pPr>
            <a:r>
              <a:rPr lang="en-US" dirty="0"/>
              <a:t>Evolution of U.S. Financial Markets</a:t>
            </a:r>
          </a:p>
        </p:txBody>
      </p:sp>
      <p:sp>
        <p:nvSpPr>
          <p:cNvPr id="5" name="Slide Number Placeholder 4"/>
          <p:cNvSpPr>
            <a:spLocks noGrp="1"/>
          </p:cNvSpPr>
          <p:nvPr>
            <p:ph type="sldNum" sz="quarter" idx="12"/>
          </p:nvPr>
        </p:nvSpPr>
        <p:spPr/>
        <p:txBody>
          <a:bodyPr/>
          <a:lstStyle/>
          <a:p>
            <a:pPr>
              <a:defRPr/>
            </a:pPr>
            <a:fld id="{57F7C9C5-83CD-45F9-A677-40A2669663BB}" type="slidenum">
              <a:rPr lang="en-US" smtClean="0"/>
              <a:pPr>
                <a:defRPr/>
              </a:pPr>
              <a:t>22</a:t>
            </a:fld>
            <a:endParaRPr lang="en-US" dirty="0"/>
          </a:p>
        </p:txBody>
      </p:sp>
      <p:sp>
        <p:nvSpPr>
          <p:cNvPr id="6" name="Rectangle 5"/>
          <p:cNvSpPr/>
          <p:nvPr/>
        </p:nvSpPr>
        <p:spPr>
          <a:xfrm>
            <a:off x="565608" y="1166843"/>
            <a:ext cx="7369352" cy="4401205"/>
          </a:xfrm>
          <a:prstGeom prst="rect">
            <a:avLst/>
          </a:prstGeom>
        </p:spPr>
        <p:txBody>
          <a:bodyPr wrap="square">
            <a:spAutoFit/>
          </a:bodyPr>
          <a:lstStyle/>
          <a:p>
            <a:pPr marL="342900" indent="-342900">
              <a:buFont typeface="Arial" panose="020B0604020202020204" pitchFamily="34" charset="0"/>
              <a:buChar char="•"/>
            </a:pPr>
            <a:r>
              <a:rPr lang="en-US" sz="2000" dirty="0">
                <a:latin typeface="+mn-lt"/>
              </a:rPr>
              <a:t>The market-making exemption has received the most press coverage and commentary, largely because it will be the most difficult for examiners to verify. </a:t>
            </a:r>
          </a:p>
          <a:p>
            <a:endParaRPr lang="en-US" sz="2000" dirty="0">
              <a:latin typeface="+mn-lt"/>
            </a:endParaRPr>
          </a:p>
          <a:p>
            <a:pPr marL="342900" indent="-342900">
              <a:buFont typeface="Arial" panose="020B0604020202020204" pitchFamily="34" charset="0"/>
              <a:buChar char="•"/>
            </a:pPr>
            <a:r>
              <a:rPr lang="en-US" sz="2000" dirty="0">
                <a:latin typeface="+mn-lt"/>
              </a:rPr>
              <a:t>Partly for that reason, the rule specifies seven metrics that large banks must start capturing and keeping:</a:t>
            </a:r>
          </a:p>
          <a:p>
            <a:endParaRPr lang="en-US" sz="2000" dirty="0">
              <a:latin typeface="+mn-lt"/>
            </a:endParaRPr>
          </a:p>
          <a:p>
            <a:pPr marL="914400" lvl="1" indent="-457200">
              <a:buFont typeface="+mj-lt"/>
              <a:buAutoNum type="arabicPeriod"/>
            </a:pPr>
            <a:r>
              <a:rPr lang="en-US" sz="2000" dirty="0">
                <a:latin typeface="+mn-lt"/>
              </a:rPr>
              <a:t>Risk and Position Limits and Usage; </a:t>
            </a:r>
          </a:p>
          <a:p>
            <a:pPr marL="914400" lvl="1" indent="-457200">
              <a:buFont typeface="+mj-lt"/>
              <a:buAutoNum type="arabicPeriod"/>
            </a:pPr>
            <a:r>
              <a:rPr lang="en-US" sz="2000" dirty="0">
                <a:latin typeface="+mn-lt"/>
              </a:rPr>
              <a:t>Risk Factor Sensitivities; </a:t>
            </a:r>
          </a:p>
          <a:p>
            <a:pPr marL="914400" lvl="1" indent="-457200">
              <a:buFont typeface="+mj-lt"/>
              <a:buAutoNum type="arabicPeriod"/>
            </a:pPr>
            <a:r>
              <a:rPr lang="en-US" sz="2000" dirty="0">
                <a:latin typeface="+mn-lt"/>
              </a:rPr>
              <a:t>Value-at-Risk and Stress VaR; </a:t>
            </a:r>
          </a:p>
          <a:p>
            <a:pPr marL="914400" lvl="1" indent="-457200">
              <a:buFont typeface="+mj-lt"/>
              <a:buAutoNum type="arabicPeriod"/>
            </a:pPr>
            <a:r>
              <a:rPr lang="en-US" sz="2000" dirty="0">
                <a:latin typeface="+mn-lt"/>
              </a:rPr>
              <a:t>Comprehensive Profit and Loss Attribution; </a:t>
            </a:r>
          </a:p>
          <a:p>
            <a:pPr marL="914400" lvl="1" indent="-457200">
              <a:buFont typeface="+mj-lt"/>
              <a:buAutoNum type="arabicPeriod"/>
            </a:pPr>
            <a:r>
              <a:rPr lang="en-US" sz="2000" dirty="0">
                <a:latin typeface="+mn-lt"/>
              </a:rPr>
              <a:t>Inventory Turnover; </a:t>
            </a:r>
          </a:p>
          <a:p>
            <a:pPr marL="914400" lvl="1" indent="-457200">
              <a:buFont typeface="+mj-lt"/>
              <a:buAutoNum type="arabicPeriod"/>
            </a:pPr>
            <a:r>
              <a:rPr lang="en-US" sz="2000" dirty="0">
                <a:latin typeface="+mn-lt"/>
              </a:rPr>
              <a:t>Inventory Aging; and </a:t>
            </a:r>
          </a:p>
          <a:p>
            <a:pPr marL="914400" lvl="1" indent="-457200">
              <a:buFont typeface="+mj-lt"/>
              <a:buAutoNum type="arabicPeriod"/>
            </a:pPr>
            <a:r>
              <a:rPr lang="en-US" sz="2000" dirty="0">
                <a:latin typeface="+mn-lt"/>
              </a:rPr>
              <a:t>Customer-Facing Trade Ratio.</a:t>
            </a:r>
          </a:p>
        </p:txBody>
      </p:sp>
    </p:spTree>
    <p:extLst>
      <p:ext uri="{BB962C8B-B14F-4D97-AF65-F5344CB8AC3E}">
        <p14:creationId xmlns:p14="http://schemas.microsoft.com/office/powerpoint/2010/main" val="322550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a:p>
            <a:pPr eaLnBrk="1" hangingPunct="1"/>
            <a:endParaRPr lang="en-US" dirty="0"/>
          </a:p>
        </p:txBody>
      </p:sp>
      <p:sp>
        <p:nvSpPr>
          <p:cNvPr id="64516" name="Title 5"/>
          <p:cNvSpPr>
            <a:spLocks noGrp="1"/>
          </p:cNvSpPr>
          <p:nvPr>
            <p:ph type="title"/>
          </p:nvPr>
        </p:nvSpPr>
        <p:spPr>
          <a:xfrm>
            <a:off x="457200" y="447040"/>
            <a:ext cx="8229600" cy="970598"/>
          </a:xfrm>
        </p:spPr>
        <p:txBody>
          <a:bodyPr/>
          <a:lstStyle/>
          <a:p>
            <a:pPr eaLnBrk="1" hangingPunct="1"/>
            <a:r>
              <a:rPr lang="en-US" sz="3600" b="1" u="sng" dirty="0">
                <a:solidFill>
                  <a:srgbClr val="C00000"/>
                </a:solidFill>
              </a:rPr>
              <a:t>STILL CONFUSED ABOUT </a:t>
            </a:r>
            <a:br>
              <a:rPr lang="en-US" sz="3600" b="1" u="sng" dirty="0">
                <a:solidFill>
                  <a:srgbClr val="C00000"/>
                </a:solidFill>
              </a:rPr>
            </a:br>
            <a:r>
              <a:rPr lang="en-US" sz="3600" b="1" u="sng" dirty="0">
                <a:solidFill>
                  <a:srgbClr val="C00000"/>
                </a:solidFill>
              </a:rPr>
              <a:t>THE VOLCKER RULE?</a:t>
            </a:r>
            <a:br>
              <a:rPr lang="en-US" sz="3600" b="1" u="sng" dirty="0">
                <a:solidFill>
                  <a:srgbClr val="C00000"/>
                </a:solidFill>
              </a:rPr>
            </a:br>
            <a:endParaRPr lang="en-US" sz="3600" b="1" u="sng" dirty="0">
              <a:solidFill>
                <a:srgbClr val="C00000"/>
              </a:solidFill>
            </a:endParaRPr>
          </a:p>
        </p:txBody>
      </p:sp>
      <p:pic>
        <p:nvPicPr>
          <p:cNvPr id="64517" name="Picture 7" descr="Christopher Dodd and Barney Frank - Sen. Dodd And Rep. Frank Meet With Obama On Wall Street Reform"/>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066800" y="1440180"/>
            <a:ext cx="7048500" cy="3657600"/>
          </a:xfrm>
          <a:noFill/>
        </p:spPr>
      </p:pic>
      <p:sp>
        <p:nvSpPr>
          <p:cNvPr id="64518" name="TextBox 5"/>
          <p:cNvSpPr txBox="1">
            <a:spLocks noChangeArrowheads="1"/>
          </p:cNvSpPr>
          <p:nvPr/>
        </p:nvSpPr>
        <p:spPr bwMode="auto">
          <a:xfrm>
            <a:off x="2174240" y="5524500"/>
            <a:ext cx="50393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i="1" dirty="0">
                <a:solidFill>
                  <a:srgbClr val="002060"/>
                </a:solidFill>
              </a:rPr>
              <a:t>I'm Chris, He’s Barney ….</a:t>
            </a:r>
          </a:p>
        </p:txBody>
      </p:sp>
      <p:sp>
        <p:nvSpPr>
          <p:cNvPr id="4" name="Slide Number Placeholder 3"/>
          <p:cNvSpPr>
            <a:spLocks noGrp="1"/>
          </p:cNvSpPr>
          <p:nvPr>
            <p:ph type="sldNum" sz="quarter" idx="12"/>
          </p:nvPr>
        </p:nvSpPr>
        <p:spPr/>
        <p:txBody>
          <a:bodyPr/>
          <a:lstStyle/>
          <a:p>
            <a:pPr>
              <a:defRPr/>
            </a:pPr>
            <a:fld id="{750E1ED1-98D1-4475-9B9A-DD8094EA40AD}" type="slidenum">
              <a:rPr lang="en-US" smtClean="0"/>
              <a:pPr>
                <a:defRPr/>
              </a:pPr>
              <a:t>23</a:t>
            </a:fld>
            <a:endParaRPr lang="en-US" dirty="0"/>
          </a:p>
        </p:txBody>
      </p:sp>
    </p:spTree>
    <p:extLst>
      <p:ext uri="{BB962C8B-B14F-4D97-AF65-F5344CB8AC3E}">
        <p14:creationId xmlns:p14="http://schemas.microsoft.com/office/powerpoint/2010/main" val="3688420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Craig\Pictures\TCL_Logo_T.jpg"/>
          <p:cNvPicPr/>
          <p:nvPr/>
        </p:nvPicPr>
        <p:blipFill>
          <a:blip r:embed="rId3" cstate="print">
            <a:lum bright="70000" contrast="-80000"/>
          </a:blip>
          <a:srcRect/>
          <a:stretch>
            <a:fillRect/>
          </a:stretch>
        </p:blipFill>
        <p:spPr bwMode="auto">
          <a:xfrm>
            <a:off x="1993900" y="1422400"/>
            <a:ext cx="5168900" cy="4279900"/>
          </a:xfrm>
          <a:prstGeom prst="rect">
            <a:avLst/>
          </a:prstGeom>
          <a:ln>
            <a:noFill/>
          </a:ln>
          <a:effectLst>
            <a:outerShdw blurRad="292100" dist="139700" dir="2700000" algn="tl" rotWithShape="0">
              <a:srgbClr val="333333">
                <a:alpha val="65000"/>
              </a:srgbClr>
            </a:outerShdw>
          </a:effectLst>
        </p:spPr>
      </p:pic>
      <p:sp>
        <p:nvSpPr>
          <p:cNvPr id="65539" name="Content Placeholder 2"/>
          <p:cNvSpPr>
            <a:spLocks noGrp="1"/>
          </p:cNvSpPr>
          <p:nvPr>
            <p:ph idx="1"/>
          </p:nvPr>
        </p:nvSpPr>
        <p:spPr>
          <a:xfrm>
            <a:off x="431800" y="1562100"/>
            <a:ext cx="8229600" cy="4525963"/>
          </a:xfrm>
        </p:spPr>
        <p:txBody>
          <a:bodyPr/>
          <a:lstStyle/>
          <a:p>
            <a:pPr algn="ctr" eaLnBrk="1" hangingPunct="1">
              <a:buFontTx/>
              <a:buNone/>
            </a:pPr>
            <a:endParaRPr lang="en-US" sz="2400" dirty="0"/>
          </a:p>
          <a:p>
            <a:pPr algn="ctr" eaLnBrk="1" hangingPunct="1">
              <a:buFontTx/>
              <a:buNone/>
            </a:pPr>
            <a:endParaRPr lang="en-US" sz="2400" dirty="0"/>
          </a:p>
          <a:p>
            <a:pPr algn="ctr" eaLnBrk="1" hangingPunct="1">
              <a:buFontTx/>
              <a:buNone/>
            </a:pPr>
            <a:endParaRPr lang="en-US" sz="2400" dirty="0"/>
          </a:p>
          <a:p>
            <a:pPr algn="ctr" eaLnBrk="1" hangingPunct="1">
              <a:buFontTx/>
              <a:buNone/>
            </a:pPr>
            <a:r>
              <a:rPr lang="en-US" sz="2400" b="1" i="1" dirty="0">
                <a:solidFill>
                  <a:srgbClr val="002060"/>
                </a:solidFill>
                <a:latin typeface="Tahoma" pitchFamily="34" charset="0"/>
                <a:cs typeface="Tahoma" pitchFamily="34" charset="0"/>
              </a:rPr>
              <a:t>Tellefsen and Company, L.LC.</a:t>
            </a:r>
          </a:p>
          <a:p>
            <a:pPr algn="ctr" eaLnBrk="1" hangingPunct="1">
              <a:buFontTx/>
              <a:buNone/>
            </a:pPr>
            <a:r>
              <a:rPr lang="en-US" sz="2200" dirty="0">
                <a:solidFill>
                  <a:srgbClr val="002060"/>
                </a:solidFill>
              </a:rPr>
              <a:t>1-212 809 3800</a:t>
            </a:r>
          </a:p>
          <a:p>
            <a:pPr algn="ctr" eaLnBrk="1" hangingPunct="1">
              <a:buFontTx/>
              <a:buNone/>
            </a:pPr>
            <a:r>
              <a:rPr lang="en-US" sz="2200" dirty="0">
                <a:solidFill>
                  <a:srgbClr val="002060"/>
                </a:solidFill>
              </a:rPr>
              <a:t>JJR@Tellefsen.com</a:t>
            </a:r>
          </a:p>
          <a:p>
            <a:pPr eaLnBrk="1" hangingPunct="1"/>
            <a:endParaRPr lang="en-US" sz="2400" dirty="0">
              <a:solidFill>
                <a:srgbClr val="002060"/>
              </a:solidFill>
            </a:endParaRPr>
          </a:p>
        </p:txBody>
      </p:sp>
      <p:sp>
        <p:nvSpPr>
          <p:cNvPr id="655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65542" name="Title 5"/>
          <p:cNvSpPr>
            <a:spLocks noGrp="1"/>
          </p:cNvSpPr>
          <p:nvPr>
            <p:ph type="title"/>
          </p:nvPr>
        </p:nvSpPr>
        <p:spPr/>
        <p:txBody>
          <a:bodyPr/>
          <a:lstStyle/>
          <a:p>
            <a:pPr eaLnBrk="1" hangingPunct="1"/>
            <a:r>
              <a:rPr lang="en-US" sz="3600" b="1" u="sng" dirty="0">
                <a:solidFill>
                  <a:srgbClr val="C00000"/>
                </a:solidFill>
              </a:rPr>
              <a:t>Contact Us for More Market Insight!</a:t>
            </a:r>
          </a:p>
        </p:txBody>
      </p:sp>
      <p:sp>
        <p:nvSpPr>
          <p:cNvPr id="4" name="Slide Number Placeholder 3"/>
          <p:cNvSpPr>
            <a:spLocks noGrp="1"/>
          </p:cNvSpPr>
          <p:nvPr>
            <p:ph type="sldNum" sz="quarter" idx="12"/>
          </p:nvPr>
        </p:nvSpPr>
        <p:spPr/>
        <p:txBody>
          <a:bodyPr/>
          <a:lstStyle/>
          <a:p>
            <a:pPr>
              <a:defRPr/>
            </a:pPr>
            <a:fld id="{750E1ED1-98D1-4475-9B9A-DD8094EA40AD}" type="slidenum">
              <a:rPr lang="en-US" smtClean="0"/>
              <a:pPr>
                <a:defRPr/>
              </a:pPr>
              <a:t>24</a:t>
            </a:fld>
            <a:endParaRPr lang="en-US" dirty="0"/>
          </a:p>
        </p:txBody>
      </p:sp>
    </p:spTree>
    <p:extLst>
      <p:ext uri="{BB962C8B-B14F-4D97-AF65-F5344CB8AC3E}">
        <p14:creationId xmlns:p14="http://schemas.microsoft.com/office/powerpoint/2010/main" val="140345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p:txBody>
          <a:bodyPr/>
          <a:lstStyle/>
          <a:p>
            <a:pPr eaLnBrk="1" hangingPunct="1"/>
            <a:r>
              <a:rPr lang="en-US" sz="2000" dirty="0"/>
              <a:t>The Dodd-Frank Wall Street Transparency and Accountability Act (“Dodd-Frank”) created a number of environmental impacts on the trading and reporting of securities and commodities based swap transactions</a:t>
            </a:r>
          </a:p>
          <a:p>
            <a:pPr eaLnBrk="1" hangingPunct="1"/>
            <a:r>
              <a:rPr lang="en-US" sz="2000" dirty="0"/>
              <a:t>Tellefsen and Company (“TCL”) has been closely following the evolution of Dodd-Frank legislation and the introduction of various Dodd-Frank Title VII milestones over the last few years</a:t>
            </a:r>
          </a:p>
          <a:p>
            <a:pPr eaLnBrk="1" hangingPunct="1"/>
            <a:r>
              <a:rPr lang="en-US" sz="2000" dirty="0"/>
              <a:t>The following is an update on the status of Volcker rulemaking by the Federal Reserve, Office of the Comptroller of the Currency, Federal Deposit Insurance Corp., Commodities Futures Trading Commission and the Securities and Exchange Commission.</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3</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I.   </a:t>
            </a:r>
            <a:r>
              <a:rPr lang="en-US" sz="3600" b="1" u="sng" dirty="0">
                <a:solidFill>
                  <a:srgbClr val="C00000"/>
                </a:solidFill>
              </a:rPr>
              <a:t>BACKGROUND AND EVOLUTION OF THE VOLCKER RULE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91920"/>
            <a:ext cx="8229600" cy="4734243"/>
          </a:xfrm>
        </p:spPr>
        <p:txBody>
          <a:bodyPr/>
          <a:lstStyle/>
          <a:p>
            <a:pPr eaLnBrk="1" hangingPunct="1"/>
            <a:r>
              <a:rPr lang="en-US" sz="2000" dirty="0"/>
              <a:t>Paul Volcker argued that banks that engage in high-risk speculation created an unacceptable level of systemic risk to the U.S. financial markets</a:t>
            </a:r>
          </a:p>
          <a:p>
            <a:pPr eaLnBrk="1" hangingPunct="1"/>
            <a:r>
              <a:rPr lang="en-US" sz="2000" dirty="0"/>
              <a:t>Under Dodd-Frank, Section 619, first published in 2011, addresses prohibitions and restrictions on proprietary trading (“The Volcker Rule” or “Volcker”)</a:t>
            </a:r>
          </a:p>
          <a:p>
            <a:pPr eaLnBrk="1" hangingPunct="1"/>
            <a:r>
              <a:rPr lang="en-US" sz="2000" dirty="0"/>
              <a:t>The Volcker Rule is designed to prohibit a bank or institution that owns a bank from engaging in proprietary trading that is not at the behest of its clients, from owning or investing in a hedge fund or private equity fund, and limits the liabilities that the largest banks can hold</a:t>
            </a:r>
          </a:p>
          <a:p>
            <a:pPr eaLnBrk="1" hangingPunct="1"/>
            <a:r>
              <a:rPr lang="en-US" sz="2000" dirty="0"/>
              <a:t>Volcker specifically addresses banking firms’ principal, proprietary and market making activities.</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4</a:t>
            </a:fld>
            <a:endParaRPr lang="en-US" dirty="0">
              <a:solidFill>
                <a:schemeClr val="bg2"/>
              </a:solidFill>
            </a:endParaRPr>
          </a:p>
        </p:txBody>
      </p:sp>
      <p:sp>
        <p:nvSpPr>
          <p:cNvPr id="55301" name="Title 5"/>
          <p:cNvSpPr>
            <a:spLocks noGrp="1"/>
          </p:cNvSpPr>
          <p:nvPr>
            <p:ph type="title"/>
          </p:nvPr>
        </p:nvSpPr>
        <p:spPr>
          <a:xfrm>
            <a:off x="457200" y="326593"/>
            <a:ext cx="8229600" cy="1039091"/>
          </a:xfrm>
        </p:spPr>
        <p:txBody>
          <a:bodyPr/>
          <a:lstStyle/>
          <a:p>
            <a:pPr algn="l" eaLnBrk="1" hangingPunct="1"/>
            <a:r>
              <a:rPr lang="en-US" sz="1800" b="1" i="1" u="sng" dirty="0">
                <a:solidFill>
                  <a:srgbClr val="C00000"/>
                </a:solidFill>
              </a:rPr>
              <a:t>VOLCKER EVOLUTION (CONT’D) …</a:t>
            </a:r>
          </a:p>
        </p:txBody>
      </p:sp>
    </p:spTree>
    <p:extLst>
      <p:ext uri="{BB962C8B-B14F-4D97-AF65-F5344CB8AC3E}">
        <p14:creationId xmlns:p14="http://schemas.microsoft.com/office/powerpoint/2010/main" val="298800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91920"/>
            <a:ext cx="8229600" cy="4734243"/>
          </a:xfrm>
        </p:spPr>
        <p:txBody>
          <a:bodyPr/>
          <a:lstStyle/>
          <a:p>
            <a:pPr eaLnBrk="1" hangingPunct="1"/>
            <a:r>
              <a:rPr lang="en-US" sz="2000" dirty="0"/>
              <a:t>The top 18 banks with more than $10 billion in trading assets together account for 95% of all trading activity.</a:t>
            </a:r>
          </a:p>
          <a:p>
            <a:pPr eaLnBrk="1" hangingPunct="1"/>
            <a:r>
              <a:rPr lang="en-US" sz="2000" dirty="0"/>
              <a:t>The top 5 Wall Street banks generate a large percentage of revenue from principal trading:</a:t>
            </a:r>
          </a:p>
          <a:p>
            <a:pPr lvl="1" eaLnBrk="1" hangingPunct="1"/>
            <a:r>
              <a:rPr lang="en-US" sz="1600" dirty="0"/>
              <a:t>Goldman Sachs and Morgan Stanley: ~ 33%</a:t>
            </a:r>
          </a:p>
          <a:p>
            <a:pPr lvl="1" eaLnBrk="1" hangingPunct="1"/>
            <a:r>
              <a:rPr lang="en-US" sz="1600" dirty="0"/>
              <a:t>JP Morgan Chase:  ~ 16%</a:t>
            </a:r>
          </a:p>
          <a:p>
            <a:pPr lvl="1" eaLnBrk="1" hangingPunct="1"/>
            <a:r>
              <a:rPr lang="en-US" sz="1600" dirty="0"/>
              <a:t>Bank of America and Citigroup:  ~11%</a:t>
            </a:r>
          </a:p>
          <a:p>
            <a:pPr eaLnBrk="1" hangingPunct="1"/>
            <a:r>
              <a:rPr lang="en-US" sz="2000" dirty="0"/>
              <a:t>According to Bloomberg, these 5 firms generate ~$44 billion USD (18% of their annual revenue) from market making operations.</a:t>
            </a:r>
          </a:p>
          <a:p>
            <a:pPr eaLnBrk="1" hangingPunct="1"/>
            <a:r>
              <a:rPr lang="en-US" sz="2000" dirty="0"/>
              <a:t>They have implemented strong capital buffers from their other businesses, due to stricter capital requirements.</a:t>
            </a:r>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5</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algn="l" eaLnBrk="1" hangingPunct="1"/>
            <a:r>
              <a:rPr lang="en-US" sz="1800" b="1" i="1" u="sng" dirty="0">
                <a:solidFill>
                  <a:srgbClr val="C00000"/>
                </a:solidFill>
              </a:rPr>
              <a:t>VOLCKER EVOLUTION (CONT’D) …</a:t>
            </a:r>
          </a:p>
        </p:txBody>
      </p:sp>
    </p:spTree>
    <p:extLst>
      <p:ext uri="{BB962C8B-B14F-4D97-AF65-F5344CB8AC3E}">
        <p14:creationId xmlns:p14="http://schemas.microsoft.com/office/powerpoint/2010/main" val="2452348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91920"/>
            <a:ext cx="8229600" cy="4734243"/>
          </a:xfrm>
        </p:spPr>
        <p:txBody>
          <a:bodyPr/>
          <a:lstStyle/>
          <a:p>
            <a:pPr eaLnBrk="1" hangingPunct="1"/>
            <a:r>
              <a:rPr lang="en-US" sz="2000" dirty="0"/>
              <a:t>The larger EU banks have shuttered or spun off their proprietary trading units over the last 2 years, and US banks have increased their market share at their expense.</a:t>
            </a:r>
          </a:p>
          <a:p>
            <a:pPr eaLnBrk="1" hangingPunct="1"/>
            <a:r>
              <a:rPr lang="en-US" sz="2000" dirty="0"/>
              <a:t>Many have indicated that they do not expect that implementation of and adherence to Volcker will have a significant impact on their profits</a:t>
            </a:r>
          </a:p>
          <a:p>
            <a:pPr eaLnBrk="1" hangingPunct="1"/>
            <a:r>
              <a:rPr lang="en-US" sz="2000" dirty="0"/>
              <a:t>U.S. regulators have just voted on the adoption of the current iteration of the Volcker Rule, which became effective in April 2014.</a:t>
            </a:r>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6</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algn="l" eaLnBrk="1" hangingPunct="1"/>
            <a:r>
              <a:rPr lang="en-US" sz="1800" b="1" i="1" u="sng" dirty="0">
                <a:solidFill>
                  <a:srgbClr val="C00000"/>
                </a:solidFill>
              </a:rPr>
              <a:t>VOLCKER EVOLUTION (CONT’D) …</a:t>
            </a:r>
          </a:p>
        </p:txBody>
      </p:sp>
    </p:spTree>
    <p:extLst>
      <p:ext uri="{BB962C8B-B14F-4D97-AF65-F5344CB8AC3E}">
        <p14:creationId xmlns:p14="http://schemas.microsoft.com/office/powerpoint/2010/main" val="341996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96240" y="1569720"/>
            <a:ext cx="8229600" cy="4525963"/>
          </a:xfrm>
        </p:spPr>
        <p:txBody>
          <a:bodyPr/>
          <a:lstStyle/>
          <a:p>
            <a:pPr eaLnBrk="1" hangingPunct="1"/>
            <a:r>
              <a:rPr lang="en-US" sz="2000" dirty="0"/>
              <a:t>The Volcker Rule </a:t>
            </a:r>
            <a:r>
              <a:rPr lang="en-US" sz="2000" i="1" dirty="0"/>
              <a:t>prohibits certain proprietary or principal trading</a:t>
            </a:r>
            <a:r>
              <a:rPr lang="en-US" sz="2000" dirty="0"/>
              <a:t> by federally insured institutions and their affiliates, restricts bank ownership in certain hedge funds or private equity funds and restricts certain transactions with affiliates</a:t>
            </a:r>
          </a:p>
          <a:p>
            <a:pPr eaLnBrk="1" hangingPunct="1"/>
            <a:r>
              <a:rPr lang="en-US" sz="2000" dirty="0"/>
              <a:t>Depository institutions are </a:t>
            </a:r>
            <a:r>
              <a:rPr lang="en-US" sz="2000" i="1" dirty="0"/>
              <a:t>prohibited</a:t>
            </a:r>
            <a:r>
              <a:rPr lang="en-US" sz="2000" dirty="0"/>
              <a:t> from:</a:t>
            </a:r>
          </a:p>
          <a:p>
            <a:pPr lvl="1" eaLnBrk="1" hangingPunct="1"/>
            <a:r>
              <a:rPr lang="en-US" sz="1600" dirty="0"/>
              <a:t>Engaging in “proprietary trading”</a:t>
            </a:r>
          </a:p>
          <a:p>
            <a:pPr lvl="1" eaLnBrk="1" hangingPunct="1"/>
            <a:r>
              <a:rPr lang="en-US" sz="1600" dirty="0"/>
              <a:t>Acquiring or retaining equity or ownership interest in a hedge fund or private equity fund</a:t>
            </a:r>
          </a:p>
          <a:p>
            <a:pPr lvl="1" eaLnBrk="1" hangingPunct="1"/>
            <a:r>
              <a:rPr lang="en-US" sz="1600" dirty="0"/>
              <a:t>Sponsoring a hedge fund or private equity fund</a:t>
            </a:r>
          </a:p>
          <a:p>
            <a:pPr eaLnBrk="1" hangingPunct="1"/>
            <a:r>
              <a:rPr lang="en-US" sz="2000" dirty="0"/>
              <a:t>These restrictions apply to the proprietary trading and fund activities of U.S. banking organizations, regardless of where they are conducted.</a:t>
            </a:r>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7</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eaLnBrk="1" hangingPunct="1"/>
            <a:r>
              <a:rPr lang="en-US" sz="3600" b="1" dirty="0">
                <a:solidFill>
                  <a:srgbClr val="C00000"/>
                </a:solidFill>
              </a:rPr>
              <a:t>II.   </a:t>
            </a:r>
            <a:r>
              <a:rPr lang="en-US" sz="3600" b="1" u="sng" dirty="0">
                <a:solidFill>
                  <a:srgbClr val="C00000"/>
                </a:solidFill>
              </a:rPr>
              <a:t>THE VOLCKER RULE: </a:t>
            </a:r>
            <a:br>
              <a:rPr lang="en-US" sz="3600" b="1" u="sng" dirty="0">
                <a:solidFill>
                  <a:srgbClr val="C00000"/>
                </a:solidFill>
              </a:rPr>
            </a:br>
            <a:r>
              <a:rPr lang="en-US" sz="3600" b="1" u="sng" dirty="0">
                <a:solidFill>
                  <a:srgbClr val="C00000"/>
                </a:solidFill>
              </a:rPr>
              <a:t>IN A NUTSHELL</a:t>
            </a:r>
          </a:p>
        </p:txBody>
      </p:sp>
    </p:spTree>
    <p:extLst>
      <p:ext uri="{BB962C8B-B14F-4D97-AF65-F5344CB8AC3E}">
        <p14:creationId xmlns:p14="http://schemas.microsoft.com/office/powerpoint/2010/main" val="408743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41120"/>
            <a:ext cx="8229600" cy="4785043"/>
          </a:xfrm>
        </p:spPr>
        <p:txBody>
          <a:bodyPr/>
          <a:lstStyle/>
          <a:p>
            <a:pPr eaLnBrk="1" hangingPunct="1"/>
            <a:r>
              <a:rPr lang="en-US" sz="2000" dirty="0"/>
              <a:t>Non-bank financial companies are not be subject to this prohibition, but may be subject to provide additional capital requirements, compliance oversight and quantitative limits</a:t>
            </a:r>
          </a:p>
          <a:p>
            <a:pPr eaLnBrk="1" hangingPunct="1"/>
            <a:r>
              <a:rPr lang="en-US" sz="2000" dirty="0"/>
              <a:t>Volcker defines proprietary trading as when banking firms are engaged as principal for the trading account of a banking organization or supervised non-bank financial company in any transaction to purchase, sell or otherwise dispose of any:</a:t>
            </a:r>
          </a:p>
          <a:p>
            <a:pPr lvl="1" eaLnBrk="1" hangingPunct="1"/>
            <a:r>
              <a:rPr lang="en-US" sz="1600" dirty="0"/>
              <a:t>Securities</a:t>
            </a:r>
          </a:p>
          <a:p>
            <a:pPr lvl="1" eaLnBrk="1" hangingPunct="1"/>
            <a:r>
              <a:rPr lang="en-US" sz="1600" dirty="0"/>
              <a:t>Derivatives</a:t>
            </a:r>
          </a:p>
          <a:p>
            <a:pPr lvl="1" eaLnBrk="1" hangingPunct="1"/>
            <a:r>
              <a:rPr lang="en-US" sz="1600" dirty="0"/>
              <a:t>Contract of sale of commodities for future delivery</a:t>
            </a:r>
          </a:p>
          <a:p>
            <a:pPr lvl="1" eaLnBrk="1" hangingPunct="1"/>
            <a:r>
              <a:rPr lang="en-US" sz="1600" dirty="0"/>
              <a:t>Options on securities, derivatives or contracts</a:t>
            </a:r>
          </a:p>
          <a:p>
            <a:pPr lvl="1" eaLnBrk="1" hangingPunct="1"/>
            <a:r>
              <a:rPr lang="en-US" sz="1600" dirty="0"/>
              <a:t>Other securities of financial instruments that regulators may determine by rule.</a:t>
            </a:r>
          </a:p>
          <a:p>
            <a:pPr marL="0" indent="0" eaLnBrk="1" hangingPunct="1">
              <a:buNone/>
            </a:pPr>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8</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algn="l" eaLnBrk="1" hangingPunct="1"/>
            <a:r>
              <a:rPr lang="en-US" sz="1800" b="1" i="1" u="sng" dirty="0">
                <a:solidFill>
                  <a:srgbClr val="C00000"/>
                </a:solidFill>
              </a:rPr>
              <a:t>VOLCKER - IN A NUTSHELL (Cont’d) …</a:t>
            </a:r>
          </a:p>
        </p:txBody>
      </p:sp>
    </p:spTree>
    <p:extLst>
      <p:ext uri="{BB962C8B-B14F-4D97-AF65-F5344CB8AC3E}">
        <p14:creationId xmlns:p14="http://schemas.microsoft.com/office/powerpoint/2010/main" val="90722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320800"/>
            <a:ext cx="8229600" cy="4805363"/>
          </a:xfrm>
        </p:spPr>
        <p:txBody>
          <a:bodyPr/>
          <a:lstStyle/>
          <a:p>
            <a:pPr eaLnBrk="1" hangingPunct="1"/>
            <a:r>
              <a:rPr lang="en-US" sz="2000" dirty="0"/>
              <a:t>Volcker </a:t>
            </a:r>
            <a:r>
              <a:rPr lang="en-US" sz="2000" i="1" dirty="0"/>
              <a:t>prohibits</a:t>
            </a:r>
            <a:r>
              <a:rPr lang="en-US" sz="2000" dirty="0"/>
              <a:t> banking entities from entering into any transaction or engaging in any activity that would:</a:t>
            </a:r>
          </a:p>
          <a:p>
            <a:pPr lvl="1" eaLnBrk="1" hangingPunct="1"/>
            <a:r>
              <a:rPr lang="en-US" sz="1600" dirty="0"/>
              <a:t>Result in a material exposure to high-risk assets or high-risk trading strategies </a:t>
            </a:r>
          </a:p>
          <a:p>
            <a:pPr lvl="1" eaLnBrk="1" hangingPunct="1"/>
            <a:r>
              <a:rPr lang="en-US" sz="1600" dirty="0"/>
              <a:t>Involve or result in a material conflict of interest</a:t>
            </a:r>
          </a:p>
          <a:p>
            <a:pPr lvl="1" eaLnBrk="1" hangingPunct="1"/>
            <a:r>
              <a:rPr lang="en-US" sz="1600" dirty="0"/>
              <a:t>Pose a threat to the safety and soundness of the banking entity</a:t>
            </a:r>
          </a:p>
          <a:p>
            <a:pPr lvl="1" eaLnBrk="1" hangingPunct="1"/>
            <a:r>
              <a:rPr lang="en-US" sz="1600" dirty="0"/>
              <a:t>Pose a threat to the financial stability of the US</a:t>
            </a:r>
          </a:p>
          <a:p>
            <a:pPr eaLnBrk="1" hangingPunct="1"/>
            <a:r>
              <a:rPr lang="en-US" sz="2000" dirty="0"/>
              <a:t>According to SIFMA, Volcker-compliance will have significant impact on the ability of US banking institutions to provide investment management products and services that are competitive with non-banking firms and with non-US banking firms in oversees markets:</a:t>
            </a:r>
          </a:p>
          <a:p>
            <a:pPr lvl="1" eaLnBrk="1" hangingPunct="1"/>
            <a:r>
              <a:rPr lang="en-US" sz="1600" dirty="0"/>
              <a:t>Investors will face decreased market liquidity and higher costs</a:t>
            </a:r>
          </a:p>
          <a:p>
            <a:pPr lvl="1" eaLnBrk="1" hangingPunct="1"/>
            <a:r>
              <a:rPr lang="en-US" sz="1600" dirty="0"/>
              <a:t>Companies will find it more expensive to raise capital, making it more costly to invest in plants and equipment and create jobs.</a:t>
            </a:r>
          </a:p>
          <a:p>
            <a:pPr eaLnBrk="1" hangingPunct="1"/>
            <a:endParaRPr lang="en-US" sz="2000" dirty="0"/>
          </a:p>
        </p:txBody>
      </p:sp>
      <p:sp>
        <p:nvSpPr>
          <p:cNvPr id="55299" name="Footer Placeholder 3"/>
          <p:cNvSpPr>
            <a:spLocks noGrp="1"/>
          </p:cNvSpPr>
          <p:nvPr>
            <p:ph type="ftr" sz="quarter" idx="11"/>
          </p:nvPr>
        </p:nvSpPr>
        <p:spPr>
          <a:xfrm>
            <a:off x="2162175" y="6281738"/>
            <a:ext cx="4752975" cy="403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Dodd-Frank Act Title VII – OTC Derivatives</a:t>
            </a:r>
          </a:p>
        </p:txBody>
      </p:sp>
      <p:sp>
        <p:nvSpPr>
          <p:cNvPr id="55300" name="Slide Number Placeholder 4"/>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C44ED8-E35D-447F-83B1-E47BDC9EDDB2}" type="slidenum">
              <a:rPr lang="en-US" smtClean="0">
                <a:solidFill>
                  <a:schemeClr val="bg2"/>
                </a:solidFill>
              </a:rPr>
              <a:pPr eaLnBrk="1" hangingPunct="1"/>
              <a:t>9</a:t>
            </a:fld>
            <a:endParaRPr lang="en-US" dirty="0">
              <a:solidFill>
                <a:schemeClr val="bg2"/>
              </a:solidFill>
            </a:endParaRPr>
          </a:p>
        </p:txBody>
      </p:sp>
      <p:sp>
        <p:nvSpPr>
          <p:cNvPr id="55301" name="Title 5"/>
          <p:cNvSpPr>
            <a:spLocks noGrp="1"/>
          </p:cNvSpPr>
          <p:nvPr>
            <p:ph type="title"/>
          </p:nvPr>
        </p:nvSpPr>
        <p:spPr>
          <a:xfrm>
            <a:off x="457200" y="274638"/>
            <a:ext cx="8229600" cy="1143000"/>
          </a:xfrm>
        </p:spPr>
        <p:txBody>
          <a:bodyPr/>
          <a:lstStyle/>
          <a:p>
            <a:pPr algn="l" eaLnBrk="1" hangingPunct="1"/>
            <a:r>
              <a:rPr lang="en-US" sz="1800" b="1" i="1" u="sng" dirty="0">
                <a:solidFill>
                  <a:srgbClr val="C00000"/>
                </a:solidFill>
              </a:rPr>
              <a:t>VOLCKER - IN A NUTSHELL (Cont’d) …</a:t>
            </a:r>
          </a:p>
        </p:txBody>
      </p:sp>
    </p:spTree>
    <p:extLst>
      <p:ext uri="{BB962C8B-B14F-4D97-AF65-F5344CB8AC3E}">
        <p14:creationId xmlns:p14="http://schemas.microsoft.com/office/powerpoint/2010/main" val="121876141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7619</TotalTime>
  <Words>2415</Words>
  <Application>Microsoft Office PowerPoint</Application>
  <PresentationFormat>On-screen Show (4:3)</PresentationFormat>
  <Paragraphs>213</Paragraphs>
  <Slides>24</Slides>
  <Notes>3</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24</vt:i4>
      </vt:variant>
    </vt:vector>
  </HeadingPairs>
  <TitlesOfParts>
    <vt:vector size="30" baseType="lpstr">
      <vt:lpstr>Arial</vt:lpstr>
      <vt:lpstr>Tahoma</vt:lpstr>
      <vt:lpstr>Custom Design</vt:lpstr>
      <vt:lpstr>Default Design</vt:lpstr>
      <vt:lpstr>1_Default Design</vt:lpstr>
      <vt:lpstr>2_Default Design</vt:lpstr>
      <vt:lpstr>PowerPoint Presentation</vt:lpstr>
      <vt:lpstr>PowerPoint Presentation</vt:lpstr>
      <vt:lpstr>I.   BACKGROUND AND EVOLUTION OF THE VOLCKER RULE</vt:lpstr>
      <vt:lpstr>VOLCKER EVOLUTION (CONT’D) …</vt:lpstr>
      <vt:lpstr>VOLCKER EVOLUTION (CONT’D) …</vt:lpstr>
      <vt:lpstr>VOLCKER EVOLUTION (CONT’D) …</vt:lpstr>
      <vt:lpstr>II.   THE VOLCKER RULE:  IN A NUTSHELL</vt:lpstr>
      <vt:lpstr>VOLCKER - IN A NUTSHELL (Cont’d) …</vt:lpstr>
      <vt:lpstr>VOLCKER - IN A NUTSHELL (Cont’d) …</vt:lpstr>
      <vt:lpstr>III.   2018 PROPOSED CHANGES </vt:lpstr>
      <vt:lpstr>2018 PROPOSED CHANGES … </vt:lpstr>
      <vt:lpstr>IV.   PRINCIPAL / PROPRIETARY TRADING AND MARKET MAKING </vt:lpstr>
      <vt:lpstr>PRINCIPAL / PROPRIETARY TRADING AND MARKET MAKING (Cont’d) …</vt:lpstr>
      <vt:lpstr>PRINCIPAL / PROPRIETARY TRADING AND MARKET MAKING (Cont’d) …</vt:lpstr>
      <vt:lpstr>V.    FUND OWNERSHIP INTEREST</vt:lpstr>
      <vt:lpstr>FUND OWNERSHIP INTEREST (Cont’d) ..</vt:lpstr>
      <vt:lpstr>VI.   AFFILIATED TRANSACTIONS</vt:lpstr>
      <vt:lpstr>AFFILIATED TRANSACTIONS (Cont’d) …</vt:lpstr>
      <vt:lpstr>VII.    GOING FORWARD …</vt:lpstr>
      <vt:lpstr>GOING FORWARD (Cont’d)  …</vt:lpstr>
      <vt:lpstr>VIII. COMPLIANCE TOUCH POINTS</vt:lpstr>
      <vt:lpstr>MARKET MAKING EXEMPTION</vt:lpstr>
      <vt:lpstr>STILL CONFUSED ABOUT  THE VOLCKER RULE? </vt:lpstr>
      <vt:lpstr>Contact Us for More Market Insight!</vt:lpstr>
    </vt:vector>
  </TitlesOfParts>
  <Company>Tellefsen and Company,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Volcker Rule Status Update</dc:title>
  <dc:subject>Dodd-Frank</dc:subject>
  <dc:creator>John Rapa, Craig Conti</dc:creator>
  <cp:lastModifiedBy>John J. Rapa</cp:lastModifiedBy>
  <cp:revision>616</cp:revision>
  <cp:lastPrinted>2018-06-22T21:46:39Z</cp:lastPrinted>
  <dcterms:created xsi:type="dcterms:W3CDTF">2006-06-13T12:43:36Z</dcterms:created>
  <dcterms:modified xsi:type="dcterms:W3CDTF">2018-06-23T16:27:24Z</dcterms:modified>
</cp:coreProperties>
</file>