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2" r:id="rId2"/>
    <p:sldMasterId id="2147483678" r:id="rId3"/>
    <p:sldMasterId id="2147483693" r:id="rId4"/>
  </p:sldMasterIdLst>
  <p:notesMasterIdLst>
    <p:notesMasterId r:id="rId70"/>
  </p:notesMasterIdLst>
  <p:handoutMasterIdLst>
    <p:handoutMasterId r:id="rId71"/>
  </p:handoutMasterIdLst>
  <p:sldIdLst>
    <p:sldId id="256" r:id="rId5"/>
    <p:sldId id="493" r:id="rId6"/>
    <p:sldId id="494" r:id="rId7"/>
    <p:sldId id="495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5" r:id="rId16"/>
    <p:sldId id="506" r:id="rId17"/>
    <p:sldId id="563" r:id="rId18"/>
    <p:sldId id="507" r:id="rId19"/>
    <p:sldId id="508" r:id="rId20"/>
    <p:sldId id="559" r:id="rId21"/>
    <p:sldId id="509" r:id="rId22"/>
    <p:sldId id="510" r:id="rId23"/>
    <p:sldId id="511" r:id="rId24"/>
    <p:sldId id="512" r:id="rId25"/>
    <p:sldId id="513" r:id="rId26"/>
    <p:sldId id="514" r:id="rId27"/>
    <p:sldId id="516" r:id="rId28"/>
    <p:sldId id="561" r:id="rId29"/>
    <p:sldId id="517" r:id="rId30"/>
    <p:sldId id="518" r:id="rId31"/>
    <p:sldId id="519" r:id="rId32"/>
    <p:sldId id="521" r:id="rId33"/>
    <p:sldId id="522" r:id="rId34"/>
    <p:sldId id="523" r:id="rId35"/>
    <p:sldId id="524" r:id="rId36"/>
    <p:sldId id="526" r:id="rId37"/>
    <p:sldId id="527" r:id="rId38"/>
    <p:sldId id="528" r:id="rId39"/>
    <p:sldId id="529" r:id="rId40"/>
    <p:sldId id="530" r:id="rId41"/>
    <p:sldId id="532" r:id="rId42"/>
    <p:sldId id="533" r:id="rId43"/>
    <p:sldId id="534" r:id="rId44"/>
    <p:sldId id="535" r:id="rId45"/>
    <p:sldId id="537" r:id="rId46"/>
    <p:sldId id="538" r:id="rId47"/>
    <p:sldId id="539" r:id="rId48"/>
    <p:sldId id="540" r:id="rId49"/>
    <p:sldId id="541" r:id="rId50"/>
    <p:sldId id="542" r:id="rId51"/>
    <p:sldId id="543" r:id="rId52"/>
    <p:sldId id="558" r:id="rId53"/>
    <p:sldId id="544" r:id="rId54"/>
    <p:sldId id="545" r:id="rId55"/>
    <p:sldId id="546" r:id="rId56"/>
    <p:sldId id="547" r:id="rId57"/>
    <p:sldId id="548" r:id="rId58"/>
    <p:sldId id="557" r:id="rId59"/>
    <p:sldId id="549" r:id="rId60"/>
    <p:sldId id="550" r:id="rId61"/>
    <p:sldId id="551" r:id="rId62"/>
    <p:sldId id="552" r:id="rId63"/>
    <p:sldId id="553" r:id="rId64"/>
    <p:sldId id="560" r:id="rId65"/>
    <p:sldId id="555" r:id="rId66"/>
    <p:sldId id="562" r:id="rId67"/>
    <p:sldId id="556" r:id="rId68"/>
    <p:sldId id="492" r:id="rId69"/>
  </p:sldIdLst>
  <p:sldSz cx="9144000" cy="6858000" type="screen4x3"/>
  <p:notesSz cx="7077075" cy="9393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C5E00"/>
    <a:srgbClr val="663300"/>
    <a:srgbClr val="FEC758"/>
    <a:srgbClr val="0000FF"/>
    <a:srgbClr val="B2B2B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70" autoAdjust="0"/>
    <p:restoredTop sz="95853" autoAdjust="0"/>
  </p:normalViewPr>
  <p:slideViewPr>
    <p:cSldViewPr snapToGrid="0">
      <p:cViewPr>
        <p:scale>
          <a:sx n="70" d="100"/>
          <a:sy n="70" d="100"/>
        </p:scale>
        <p:origin x="-176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659" y="-72"/>
      </p:cViewPr>
      <p:guideLst>
        <p:guide orient="horz" pos="29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BA4C2A-1F3C-4F7B-A64E-2B5B9332B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974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9252" y="0"/>
            <a:ext cx="4347148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61788"/>
            <a:ext cx="5661660" cy="422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Tellefsen and Company, L.L.C. @2012</a:t>
            </a:r>
            <a:endParaRPr lang="en-US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6BA8C2-A37A-45E3-A432-E1A03C475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779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438" indent="-291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528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1404" indent="-2330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751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3635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9750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5866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1981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Tellefsen and Company, L.L.C. @2012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438" indent="-2913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528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1404" indent="-23305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7519" indent="-23305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3635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9750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5866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1981" indent="-233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88677B-6897-46F8-A237-C4CF724DF0A3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469557" y="0"/>
            <a:ext cx="4671641" cy="469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Market Research - Trading Systems and Network Services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8213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8213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8213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8213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0E89B2-3C17-4C0C-ACE2-46BE11D29A71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 dirty="0" smtClean="0">
              <a:latin typeface="Times New Roman" pitchFamily="18" charset="0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1028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1169232" y="164892"/>
            <a:ext cx="5186597" cy="469662"/>
          </a:xfrm>
        </p:spPr>
        <p:txBody>
          <a:bodyPr/>
          <a:lstStyle/>
          <a:p>
            <a:pPr>
              <a:defRPr/>
            </a:pPr>
            <a:r>
              <a:rPr lang="en-US" altLang="en-US" b="1" i="1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alt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296C99-AEC7-45BA-8F4F-CD2AEAD3F67A}" type="slidenum">
              <a:rPr lang="en-US" smtClean="0"/>
              <a:pPr/>
              <a:t>64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Tellefsen and Company, L.L.C. @2012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6BA8C2-A37A-45E3-A432-E1A03C475558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Dodd-Frank Act and Business Continuity Management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7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F26EA-D6D6-4063-B94B-DEE487193EB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Results - January 2013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Industry Impact and Lessons Learned From Hurricane Sandy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0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0C9E-7F2E-44BB-980E-01B39070F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4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745D-003E-47F3-946C-51299A7AC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D06F-564E-4427-811D-501BB9E70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5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F6E6-565D-4A04-898A-F603BD976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2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CL 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6248400"/>
            <a:ext cx="234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6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87D9-D50A-4290-BBB4-FB22EB147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3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4548-FD06-4C53-9893-339734138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5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8DF18-3FDC-407C-8598-02C37FB55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1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91D-DC42-4A2B-8364-D0766314E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18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F78F-760C-47E9-8C25-6B0EDBB19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1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076C-204D-4F9E-B0D4-FAB480A9B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5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4644-A1B1-4063-B706-03FB8503E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36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5CFE-FDF3-4B7F-AABB-7D8CCA5C6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11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3752-CA87-439A-A74F-D088EBFFF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2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4AF4-055A-4A02-8188-344871C21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4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AC0F-E83B-48BF-96A1-0FD0D4596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29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C520-2694-49FD-9555-37DE873C5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4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F908-12AC-4D3F-A91E-45037C87B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15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B05C-AE91-4CA6-BA64-80DF9879A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A4FC-E9A0-424B-946B-E2E969986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77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26C1-1E3F-4249-87C4-76CFD0279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F737-05A1-49BA-8006-CEB59599C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8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1E84-1281-47CA-9092-1EE1BB791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BA1B-5995-4C8A-953B-6E73EA94B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51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8CC8-DBC3-4816-BB9E-B3E9D76B8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3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2EBB-594C-486D-8A09-51ADFF59BE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6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2247-8F0E-4A10-A18F-0A9D21DFD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97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5983-013A-4D45-BFE3-29A419C83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04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5CF5-AD97-4D47-B14D-8AC259EB9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05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3A56-21B4-4B96-A42A-530820E8A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87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449BE-2833-4A7B-A05F-ACE9F5D54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5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6CAAD-3787-46B5-B7F4-A7FE65863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8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B1B6-67A2-4E30-BC70-B8E79D07E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35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9296-98F4-46A1-BA68-7948A20E9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2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2EDE-B6C9-49DF-B9F1-E1607FDF6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385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1FF8-0BDC-46B7-9F4E-6F6065E82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40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971E-875A-496E-ABCB-90D912BF9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86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850A-B552-49F4-A434-8EC8810B2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66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8C0D-8439-42F1-A46A-B33DC6B3F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50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DC466-1C4C-4815-9141-A1E26B73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61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7608-90D9-48BF-AA5B-1884DA371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2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68BD-EC8D-42A6-9906-264EFFCD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8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CBFC-E6F5-46CE-BE6A-A5B28CA84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7E853-22D1-48AB-B36D-4C5D9CB93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7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6AB8-CE8C-4109-BB20-55118796C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5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3E17-7315-450A-B45D-D3AD37FE2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C08FE2-DC55-4B37-A235-4B7BBCE88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C:\Documents and Settings\John Rapa\My Documents\TCL Stuff\LOGO Stuff\TCL 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235700"/>
            <a:ext cx="2501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07" r:id="rId1"/>
    <p:sldLayoutId id="2147485508" r:id="rId2"/>
    <p:sldLayoutId id="2147485509" r:id="rId3"/>
    <p:sldLayoutId id="2147485510" r:id="rId4"/>
    <p:sldLayoutId id="2147485511" r:id="rId5"/>
    <p:sldLayoutId id="2147485512" r:id="rId6"/>
    <p:sldLayoutId id="2147485513" r:id="rId7"/>
    <p:sldLayoutId id="2147485514" r:id="rId8"/>
    <p:sldLayoutId id="2147485515" r:id="rId9"/>
    <p:sldLayoutId id="2147485516" r:id="rId10"/>
    <p:sldLayoutId id="214748551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2175" y="6281738"/>
            <a:ext cx="4752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F7C9C5-83CD-45F9-A677-40A266966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15" name="Line 7"/>
          <p:cNvSpPr>
            <a:spLocks noChangeShapeType="1"/>
          </p:cNvSpPr>
          <p:nvPr userDrawn="1"/>
        </p:nvSpPr>
        <p:spPr bwMode="auto">
          <a:xfrm>
            <a:off x="406400" y="15017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6" name="Picture 8" descr="&quot;CMC Logo&quot;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76975"/>
            <a:ext cx="1628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6262688"/>
            <a:ext cx="2325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Line 10"/>
          <p:cNvSpPr>
            <a:spLocks noChangeShapeType="1"/>
          </p:cNvSpPr>
          <p:nvPr userDrawn="1"/>
        </p:nvSpPr>
        <p:spPr bwMode="auto">
          <a:xfrm>
            <a:off x="419100" y="61499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8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2175" y="6281738"/>
            <a:ext cx="4752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BFFD82-DF9F-46E6-8058-4A696F539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15" name="Line 7"/>
          <p:cNvSpPr>
            <a:spLocks noChangeShapeType="1"/>
          </p:cNvSpPr>
          <p:nvPr userDrawn="1"/>
        </p:nvSpPr>
        <p:spPr bwMode="auto">
          <a:xfrm>
            <a:off x="406400" y="15017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4218" name="Line 10"/>
          <p:cNvSpPr>
            <a:spLocks noChangeShapeType="1"/>
          </p:cNvSpPr>
          <p:nvPr userDrawn="1"/>
        </p:nvSpPr>
        <p:spPr bwMode="auto">
          <a:xfrm>
            <a:off x="419100" y="61499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62175" y="6281738"/>
            <a:ext cx="47529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>
              <a:defRPr/>
            </a:pPr>
            <a:r>
              <a:rPr lang="en-US" dirty="0" smtClean="0"/>
              <a:t>Industry Impact and Lessons Learned From Hurricane Sandy</a:t>
            </a:r>
            <a:endParaRPr lang="en-US" dirty="0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976640-7B33-428C-B675-62E583976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4215" name="Line 7"/>
          <p:cNvSpPr>
            <a:spLocks noChangeShapeType="1"/>
          </p:cNvSpPr>
          <p:nvPr userDrawn="1"/>
        </p:nvSpPr>
        <p:spPr bwMode="auto">
          <a:xfrm>
            <a:off x="406400" y="15017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104" name="Picture 8" descr="&quot;CMC Logo&quot;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76975"/>
            <a:ext cx="1628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6262688"/>
            <a:ext cx="2325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Line 10"/>
          <p:cNvSpPr>
            <a:spLocks noChangeShapeType="1"/>
          </p:cNvSpPr>
          <p:nvPr userDrawn="1"/>
        </p:nvSpPr>
        <p:spPr bwMode="auto">
          <a:xfrm>
            <a:off x="419100" y="6149975"/>
            <a:ext cx="853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  <p:sldLayoutId id="214748555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info@tellefsen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1965325" y="1560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53252" name="Text Box 10"/>
          <p:cNvSpPr txBox="1">
            <a:spLocks noChangeArrowheads="1"/>
          </p:cNvSpPr>
          <p:nvPr/>
        </p:nvSpPr>
        <p:spPr bwMode="auto">
          <a:xfrm>
            <a:off x="413657" y="910383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INVESTMENT MANAGEMENT SURVEY:</a:t>
            </a:r>
          </a:p>
          <a:p>
            <a:pPr algn="ctr">
              <a:spcBef>
                <a:spcPts val="0"/>
              </a:spcBef>
              <a:defRPr/>
            </a:pP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INDUSTRY IMPACT AND LESSONS LEARNED </a:t>
            </a:r>
          </a:p>
          <a:p>
            <a:pPr algn="ctr">
              <a:spcBef>
                <a:spcPts val="0"/>
              </a:spcBef>
              <a:defRPr/>
            </a:pPr>
            <a:endParaRPr lang="en-US" sz="2400" b="1" i="1" dirty="0">
              <a:solidFill>
                <a:srgbClr val="002060"/>
              </a:solidFill>
              <a:latin typeface="+mj-lt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b="1" i="1" dirty="0" smtClean="0">
                <a:solidFill>
                  <a:srgbClr val="002060"/>
                </a:solidFill>
                <a:latin typeface="+mj-lt"/>
              </a:rPr>
              <a:t>FROM HURRICANE SANDY</a:t>
            </a:r>
          </a:p>
          <a:p>
            <a:pPr algn="ctr">
              <a:spcBef>
                <a:spcPts val="0"/>
              </a:spcBef>
              <a:defRPr/>
            </a:pPr>
            <a:endParaRPr lang="en-US" sz="32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3253" name="Picture 11" descr="TCL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4" y="5707743"/>
            <a:ext cx="335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6050252"/>
            <a:ext cx="234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January 9, 2013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639098"/>
            <a:ext cx="7355115" cy="260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409700"/>
            <a:ext cx="8051800" cy="4530725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Power to lower Manhattan was cut by Con Edison on Monday to protect electrical equipment, as the storm surge threatened underground electrical equipment, including transformers and sub-systems</a:t>
            </a:r>
          </a:p>
          <a:p>
            <a:r>
              <a:rPr lang="en-US" sz="2200" dirty="0" smtClean="0">
                <a:effectLst/>
              </a:rPr>
              <a:t>Due to the closure of public transit and road closures from downed power lines and trees, employees were unable – or unwilling - to commute</a:t>
            </a:r>
          </a:p>
          <a:p>
            <a:r>
              <a:rPr lang="en-US" sz="2200" dirty="0" smtClean="0">
                <a:effectLst/>
              </a:rPr>
              <a:t>Firms with international offices heavily relied on those offices for operational support and transferred functions to them</a:t>
            </a:r>
          </a:p>
          <a:p>
            <a:r>
              <a:rPr lang="en-US" sz="2200" dirty="0"/>
              <a:t>A tower crane collapse in mid-town, cordoned off a 4 square block area and caused closures and building </a:t>
            </a:r>
            <a:r>
              <a:rPr lang="en-US" sz="2200" dirty="0" smtClean="0"/>
              <a:t>evacuations.</a:t>
            </a:r>
            <a:endParaRPr lang="en-US" sz="2200" dirty="0"/>
          </a:p>
          <a:p>
            <a:endParaRPr lang="en-US" sz="2200" dirty="0" smtClean="0">
              <a:effectLst/>
            </a:endParaRPr>
          </a:p>
          <a:p>
            <a:endParaRPr lang="en-US" sz="1800" dirty="0" smtClean="0">
              <a:effectLst/>
            </a:endParaRPr>
          </a:p>
          <a:p>
            <a:pPr marL="57150" indent="0">
              <a:buNone/>
            </a:pPr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INDUSTRY IMPACT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431472"/>
            <a:ext cx="8051800" cy="4530725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U.S</a:t>
            </a:r>
            <a:r>
              <a:rPr lang="en-US" sz="2200" dirty="0">
                <a:effectLst/>
              </a:rPr>
              <a:t>. equity and equity options markets were closed on Monday and </a:t>
            </a:r>
            <a:r>
              <a:rPr lang="en-US" sz="2200" dirty="0" smtClean="0">
                <a:effectLst/>
              </a:rPr>
              <a:t>Tuesday:</a:t>
            </a:r>
            <a:endParaRPr lang="en-US" sz="2200" dirty="0">
              <a:effectLst/>
            </a:endParaRPr>
          </a:p>
          <a:p>
            <a:pPr lvl="1"/>
            <a:r>
              <a:rPr lang="en-US" sz="1800" dirty="0">
                <a:effectLst/>
              </a:rPr>
              <a:t>U.S. futures markets opened on Monday, except for equity based futures </a:t>
            </a:r>
            <a:r>
              <a:rPr lang="en-US" sz="1800" dirty="0" smtClean="0">
                <a:effectLst/>
              </a:rPr>
              <a:t>products</a:t>
            </a:r>
          </a:p>
          <a:p>
            <a:pPr lvl="1"/>
            <a:r>
              <a:rPr lang="en-US" sz="1800" dirty="0" smtClean="0">
                <a:effectLst/>
              </a:rPr>
              <a:t>Overseas markets were tempered by the closure of the U.S. markets</a:t>
            </a:r>
          </a:p>
          <a:p>
            <a:r>
              <a:rPr lang="en-US" sz="2200" dirty="0" smtClean="0"/>
              <a:t>From an operational perspective, valuations, access </a:t>
            </a:r>
            <a:r>
              <a:rPr lang="en-US" sz="2200" dirty="0"/>
              <a:t>to cash, money </a:t>
            </a:r>
            <a:r>
              <a:rPr lang="en-US" sz="2200" dirty="0" smtClean="0"/>
              <a:t>markets, month-end processing </a:t>
            </a:r>
            <a:r>
              <a:rPr lang="en-US" sz="2200" dirty="0"/>
              <a:t>and settlements were impacted by the market closings, as well as companies’ reporting of </a:t>
            </a:r>
            <a:r>
              <a:rPr lang="en-US" sz="2200" dirty="0" smtClean="0"/>
              <a:t>earnings</a:t>
            </a:r>
          </a:p>
          <a:p>
            <a:r>
              <a:rPr lang="en-US" sz="2200" dirty="0"/>
              <a:t>Some firms had limited operations and IT capabilities, as a result of their failover to DR mode</a:t>
            </a:r>
          </a:p>
          <a:p>
            <a:r>
              <a:rPr lang="en-US" sz="2200" dirty="0"/>
              <a:t>Others experienced loss of key service providers, and/or counterparties.</a:t>
            </a:r>
          </a:p>
          <a:p>
            <a:endParaRPr lang="en-US" sz="2200" dirty="0" smtClean="0">
              <a:effectLst/>
            </a:endParaRPr>
          </a:p>
          <a:p>
            <a:pPr marL="57150" indent="0">
              <a:buNone/>
            </a:pPr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INDUSTRY IMPACT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628" y="1409700"/>
            <a:ext cx="8229600" cy="4797426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NASA, NOAA and major weather services tracked the genesis of Sandy as a tropical storm in the Caribbean starting on the prior Monday (10/22)</a:t>
            </a:r>
          </a:p>
          <a:p>
            <a:r>
              <a:rPr lang="en-US" sz="2200" dirty="0" smtClean="0">
                <a:effectLst/>
              </a:rPr>
              <a:t>They utilized a number of weather models showing likely trajectories and impact areas</a:t>
            </a:r>
          </a:p>
          <a:p>
            <a:r>
              <a:rPr lang="en-US" sz="2200" dirty="0" smtClean="0">
                <a:effectLst/>
              </a:rPr>
              <a:t>Sandy </a:t>
            </a:r>
            <a:r>
              <a:rPr lang="en-US" sz="2200" dirty="0" smtClean="0"/>
              <a:t>slammed into </a:t>
            </a:r>
            <a:r>
              <a:rPr lang="en-US" sz="2200" dirty="0" smtClean="0">
                <a:effectLst/>
              </a:rPr>
              <a:t>Jamaica and Haiti on Wednesday 10/24 as a Category I hurricane with 80-90 MPH winds</a:t>
            </a:r>
          </a:p>
          <a:p>
            <a:r>
              <a:rPr lang="en-US" sz="2200" dirty="0" smtClean="0"/>
              <a:t>It then</a:t>
            </a:r>
            <a:r>
              <a:rPr lang="en-US" sz="2200" dirty="0" smtClean="0">
                <a:effectLst/>
              </a:rPr>
              <a:t> hit Cuba, the Dominican Republic and the Bahamas on Thursday 10/25 as a Category 2 storm</a:t>
            </a:r>
          </a:p>
          <a:p>
            <a:r>
              <a:rPr lang="en-US" sz="2200" dirty="0" smtClean="0">
                <a:effectLst/>
              </a:rPr>
              <a:t>Sandy progressed on a NNE track into Sunday 10/28 and made landfall around Atlantic City NJ on Monday 10/29 as a Category I storm with 80-90 MPH winds.</a:t>
            </a:r>
          </a:p>
          <a:p>
            <a:pPr marL="0" indent="0">
              <a:buNone/>
            </a:pPr>
            <a:r>
              <a:rPr lang="en-US" sz="1200" b="1" i="1" dirty="0" smtClean="0">
                <a:effectLst/>
              </a:rPr>
              <a:t>Source</a:t>
            </a:r>
            <a:r>
              <a:rPr lang="en-US" sz="1200" i="1" dirty="0" smtClean="0">
                <a:effectLst/>
              </a:rPr>
              <a:t>:</a:t>
            </a:r>
            <a:r>
              <a:rPr lang="en-US" sz="1200" dirty="0" smtClean="0">
                <a:effectLst/>
              </a:rPr>
              <a:t>  LiveScience.com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THERE WAS LEAD TIME PRIOR TO SANDY MAKING LANDFALL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067" y="141515"/>
            <a:ext cx="8681013" cy="9779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HURRICANE SANDY:  PATH AND TIMELINE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John Rapa\Pictures\Business Continuity Disaster Recovery\Timeline - Hurricane Sandy 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2" y="1055915"/>
            <a:ext cx="5366658" cy="50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067" y="141515"/>
            <a:ext cx="8681013" cy="9779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ONE WEEK LATER: 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</a:rPr>
              <a:t>EXTENSIVE POWER OUTAGES 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2" descr="C:\Users\John Rapa\Pictures\Business Continuity Disaster Recovery\Hurricane Sandy Impact Ar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5771"/>
            <a:ext cx="7282543" cy="376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 smtClean="0">
                <a:solidFill>
                  <a:srgbClr val="002060"/>
                </a:solidFill>
                <a:effectLst/>
              </a:rPr>
              <a:t>SOME OF THE DEVASTATION …</a:t>
            </a:r>
            <a:endParaRPr lang="en-US" sz="32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5630" y="61531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John Rapa\Pictures\Business Continuity Disaster Recovery\Floating Cars - 85 Broad Parking Gar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9" y="3939042"/>
            <a:ext cx="230777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ohn Rapa\Pictures\Business Continuity Disaster Recovery\Floating Cars - 85 Br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81" y="3939041"/>
            <a:ext cx="2261676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ohn Rapa\Pictures\Business Continuity Disaster Recovery\57th Street Crane Collap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3" y="1557336"/>
            <a:ext cx="2369911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ohn Rapa\Pictures\Business Continuity Disaster Recovery\Flooded Building Ste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1566067"/>
            <a:ext cx="2307771" cy="21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John Rapa\Pictures\Business Continuity Disaster Recovery\Water Main Brea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35" y="1557336"/>
            <a:ext cx="2362766" cy="21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John Rapa\Documents\Business Continuity\Hurricane Sandy Survey\hurricane-sandy-car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3" y="3939041"/>
            <a:ext cx="236991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700" y="188913"/>
            <a:ext cx="8623300" cy="954087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002060"/>
                </a:solidFill>
                <a:effectLst/>
              </a:rPr>
              <a:t>AND SUPPLY CHAIN DISRUPTIONS…</a:t>
            </a:r>
            <a:endParaRPr lang="en-US" sz="32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65630" y="61531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John Rapa\Pictures\Business Continuity Disaster Recovery\Beach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1556657"/>
            <a:ext cx="226422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ohn Rapa\Pictures\Business Continuity Disaster Recovery\Gas Lines - San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838626"/>
            <a:ext cx="2264227" cy="23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hn Rapa\Pictures\Business Continuity Disaster Recovery\Hoboken PATH S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556657"/>
            <a:ext cx="254725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ohn Rapa\Pictures\Business Continuity Disaster Recovery\Power Outage - Sand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2" y="3838627"/>
            <a:ext cx="2547258" cy="23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ohn Rapa\Pictures\Business Continuity Disaster Recovery\Cleaned Ou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21" y="3831453"/>
            <a:ext cx="2380793" cy="23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ohn Rapa\Pictures\Business Continuity Disaster Recovery\Diesel Generator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21" y="1556657"/>
            <a:ext cx="238079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403725"/>
          </a:xfrm>
        </p:spPr>
        <p:txBody>
          <a:bodyPr/>
          <a:lstStyle/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 smtClean="0">
                <a:effectLst/>
              </a:rPr>
              <a:t>Business Continuity Preparedness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 smtClean="0">
                <a:effectLst/>
              </a:rPr>
              <a:t>Disaster Recovery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 smtClean="0">
                <a:effectLst/>
              </a:rPr>
              <a:t>Supply Chain Disruptions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 smtClean="0">
                <a:effectLst/>
              </a:rPr>
              <a:t>Response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 smtClean="0">
                <a:effectLst/>
              </a:rPr>
              <a:t>Recovery</a:t>
            </a:r>
          </a:p>
          <a:p>
            <a:pPr marL="514350" indent="-514350">
              <a:buClrTx/>
              <a:buFont typeface="+mj-lt"/>
              <a:buAutoNum type="romanUcPeriod"/>
            </a:pPr>
            <a:r>
              <a:rPr lang="en-US" sz="2200" dirty="0" smtClean="0">
                <a:effectLst/>
              </a:rPr>
              <a:t>Risk Mitigation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D.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SURVEY FINDINGS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I.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BUSINESS CONTINUITY PREPAREDNESS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John Rapa\Pictures\Business Continuity Disaster Recovery\A Mighty St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" y="1611086"/>
            <a:ext cx="733697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STAFF HAVE ACCESS TO 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BUSINESS CONTINUITY </a:t>
            </a:r>
            <a:br>
              <a:rPr lang="en-US" sz="2800" b="1" u="sng" dirty="0" smtClean="0">
                <a:solidFill>
                  <a:srgbClr val="002060"/>
                </a:solidFill>
                <a:effectLst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PLANS AND STRATEGY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6" name="Picture 2" descr="C:\Users\John Rapa\AppData\Local\Microsoft\Windows\Temporary Internet Files\Content.IE5\5A2P7DNW\ChartExport 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5" y="1604489"/>
            <a:ext cx="7327626" cy="36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512763" y="1600200"/>
            <a:ext cx="8154987" cy="4210051"/>
          </a:xfrm>
        </p:spPr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+mj-lt"/>
              <a:buAutoNum type="alphaUcPeriod"/>
              <a:defRPr/>
            </a:pPr>
            <a:r>
              <a:rPr lang="en-US" sz="2000" b="1" dirty="0">
                <a:effectLst/>
              </a:rPr>
              <a:t>Background				</a:t>
            </a:r>
            <a:r>
              <a:rPr lang="en-US" sz="2000" b="1" dirty="0" smtClean="0">
                <a:effectLst/>
              </a:rPr>
              <a:t>	3</a:t>
            </a:r>
            <a:endParaRPr lang="en-US" sz="2000" b="1" dirty="0">
              <a:effectLst/>
            </a:endParaRP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>
                <a:effectLst/>
              </a:rPr>
              <a:t>Executive Summary		</a:t>
            </a:r>
            <a:r>
              <a:rPr lang="en-US" sz="2000" b="1" dirty="0" smtClean="0">
                <a:effectLst/>
              </a:rPr>
              <a:t>		7</a:t>
            </a:r>
            <a:r>
              <a:rPr lang="en-US" sz="2000" b="1" dirty="0">
                <a:effectLst/>
              </a:rPr>
              <a:t>	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 smtClean="0">
                <a:effectLst/>
              </a:rPr>
              <a:t>Industry Impact				10	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 smtClean="0">
                <a:effectLst/>
              </a:rPr>
              <a:t>Survey Findings				17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 smtClean="0">
                <a:effectLst/>
              </a:rPr>
              <a:t>Lessons Learned				</a:t>
            </a:r>
            <a:r>
              <a:rPr lang="en-US" sz="2000" b="1" dirty="0" smtClean="0"/>
              <a:t>48</a:t>
            </a:r>
            <a:endParaRPr lang="en-US" sz="2000" b="1" dirty="0" smtClean="0">
              <a:effectLst/>
            </a:endParaRP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 smtClean="0">
                <a:effectLst/>
              </a:rPr>
              <a:t>Anecdotal Feedback</a:t>
            </a:r>
            <a:r>
              <a:rPr lang="en-US" sz="2000" b="1" dirty="0">
                <a:effectLst/>
              </a:rPr>
              <a:t>		</a:t>
            </a:r>
            <a:r>
              <a:rPr lang="en-US" sz="2000" b="1" dirty="0" smtClean="0">
                <a:effectLst/>
              </a:rPr>
              <a:t>		54</a:t>
            </a:r>
            <a:endParaRPr lang="en-US" sz="2000" b="1" dirty="0">
              <a:effectLst/>
            </a:endParaRP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 smtClean="0">
                <a:effectLst/>
              </a:rPr>
              <a:t>Conclusions					</a:t>
            </a:r>
            <a:r>
              <a:rPr lang="en-US" sz="2000" b="1" dirty="0" smtClean="0"/>
              <a:t>57</a:t>
            </a:r>
          </a:p>
          <a:p>
            <a:pPr marL="1168400" lvl="1" indent="-711200" eaLnBrk="1" hangingPunct="1">
              <a:lnSpc>
                <a:spcPct val="150000"/>
              </a:lnSpc>
              <a:buClr>
                <a:schemeClr val="tx2"/>
              </a:buClr>
              <a:buFont typeface="Wingdings" pitchFamily="2" charset="2"/>
              <a:buAutoNum type="alphaUcPeriod"/>
              <a:defRPr/>
            </a:pPr>
            <a:r>
              <a:rPr lang="en-US" sz="2000" b="1" dirty="0" smtClean="0">
                <a:effectLst/>
              </a:rPr>
              <a:t>Discussion, Next Steps			61</a:t>
            </a:r>
            <a:endParaRPr lang="en-US" sz="2000" b="1" dirty="0">
              <a:effectLst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TABLE OF 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88028" y="6172200"/>
            <a:ext cx="5442857" cy="52954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406723"/>
            <a:ext cx="157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Page Numbe</a:t>
            </a:r>
            <a:r>
              <a:rPr lang="en-US" sz="1400" dirty="0" smtClean="0"/>
              <a:t>r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TWO-THIRDS OF FIRMS </a:t>
            </a:r>
            <a:r>
              <a:rPr lang="en-US" sz="2800" b="1" u="sng" dirty="0" smtClean="0">
                <a:solidFill>
                  <a:srgbClr val="002060"/>
                </a:solidFill>
              </a:rPr>
              <a:t>ACTIVA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TED THEIR PLANS INTO THE WEEKEND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 descr="C:\Users\John Rapa\AppData\Local\Microsoft\Windows\Temporary Internet Files\Content.IE5\5A2P7DNW\ChartExport (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7" y="1604486"/>
            <a:ext cx="7360283" cy="35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THE MAJORITY OF FIRMS HAVE </a:t>
            </a:r>
            <a:br>
              <a:rPr lang="en-US" sz="2800" b="1" u="sng" dirty="0" smtClean="0">
                <a:solidFill>
                  <a:srgbClr val="002060"/>
                </a:solidFill>
                <a:effectLst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DEDICATED SITES FOR RECOVERY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4" name="Picture 2" descr="C:\Users\John Rapa\AppData\Local\Microsoft\Windows\Temporary Internet Files\Content.IE5\KJUZZ100\ChartExport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5" y="1567543"/>
            <a:ext cx="7327626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148217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</a:t>
            </a:r>
            <a:r>
              <a:rPr lang="en-US" sz="2800" b="1" u="sng" dirty="0" smtClean="0">
                <a:solidFill>
                  <a:srgbClr val="002060"/>
                </a:solidFill>
              </a:rPr>
              <a:t>DID NOT RE-LOCATE STAFF, 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</a:rPr>
              <a:t>DID NOT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 PRE-ARRANGE HOTELS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098" name="Picture 2" descr="C:\Users\John Rapa\AppData\Local\Microsoft\Windows\Temporary Internet Files\Content.IE5\5A2P7DNW\ChartExport (1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8" y="4201886"/>
            <a:ext cx="7316742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ohn Rapa\AppData\Local\Microsoft\Windows\Temporary Internet Files\Content.IE5\KJUZZ100\ChartExport (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6" y="1559955"/>
            <a:ext cx="7262314" cy="24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THE MAJORITY OF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 FIRMS HAVE AN EMPLOYEE NOTIFICATION SYSTEM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122" name="Picture 2" descr="C:\Users\John Rapa\AppData\Local\Microsoft\Windows\Temporary Internet Files\Content.IE5\5A2P7DNW\ChartExport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2" y="1615372"/>
            <a:ext cx="7273197" cy="36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FIRMS COMMUNICATED WITH STAFF 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</a:rPr>
              <a:t>VIA MULTIPLE MEANS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 descr="C:\Users\John Rapa\AppData\Local\Microsoft\Windows\Temporary Internet Files\Content.IE5\KJUZZ100\ChartExport (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1611085"/>
            <a:ext cx="7347858" cy="36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INVESTORS AND KEY CLIENTS WERE CONTACTED VIA EMAIL, PHONE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2" descr="C:\Users\John Rapa\AppData\Local\Microsoft\Windows\Temporary Internet Files\Content.IE5\VBT7IPCF\ChartExport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1571832"/>
            <a:ext cx="7336971" cy="378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KEY SERVICE PROVIDERS’ PREPARATION AND SUPPORT WAS HIGHLY RANKED  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8194" name="Picture 2" descr="C:\Users\John Rapa\AppData\Local\Microsoft\Windows\Temporary Internet Files\Content.IE5\JFDLI84P\ChartExport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7" y="1615374"/>
            <a:ext cx="7284084" cy="36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THE MAJORITY OF FIRMS CONSIDERED THEMSELVES WELL-PREPARED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2" descr="C:\Users\John Rapa\AppData\Local\Microsoft\Windows\Temporary Internet Files\Content.IE5\5A2P7DNW\ChartExport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0" y="1560944"/>
            <a:ext cx="7349398" cy="37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MAY RE-CONSIDER </a:t>
            </a:r>
            <a:r>
              <a:rPr lang="en-US" sz="2800" b="1" u="sng" dirty="0" smtClean="0">
                <a:solidFill>
                  <a:srgbClr val="002060"/>
                </a:solidFill>
              </a:rPr>
              <a:t>THE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PROXIMITY, LOCATIONS OF PRODUCTION, DR SITES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42" name="Picture 2" descr="C:\Users\John Rapa\AppData\Local\Microsoft\Windows\Temporary Internet Files\Content.IE5\VBT7IPCF\ChartExport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7" y="1571831"/>
            <a:ext cx="7349400" cy="36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II.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DISASTER RECOVERY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John Rapa\Pictures\Business Continuity Disaster Recovery\Data Center Cabin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649186"/>
            <a:ext cx="7282543" cy="35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0714"/>
            <a:ext cx="8229600" cy="4770211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The Northeast U.S. was devastated by Hurricane Sandy on October 28-30 2012, but unlike prior hurricanes and Nor'easters, there was a lead time for those in harm’s way to prepare, prior to Sandy making landfall on October  30th</a:t>
            </a:r>
            <a:endParaRPr lang="en-US" sz="2200" dirty="0">
              <a:effectLst/>
            </a:endParaRPr>
          </a:p>
          <a:p>
            <a:r>
              <a:rPr lang="en-US" sz="2200" dirty="0" smtClean="0">
                <a:effectLst/>
              </a:rPr>
              <a:t>The National Weather Service, National Oceanographic and Atmospheric Administration and NASA all tracked the storm via </a:t>
            </a:r>
            <a:r>
              <a:rPr lang="en-US" sz="2200" dirty="0" smtClean="0"/>
              <a:t>numerous </a:t>
            </a:r>
            <a:r>
              <a:rPr lang="en-US" sz="2200" dirty="0" smtClean="0">
                <a:effectLst/>
              </a:rPr>
              <a:t>weather models</a:t>
            </a:r>
          </a:p>
          <a:p>
            <a:r>
              <a:rPr lang="en-US" sz="2200" dirty="0" smtClean="0">
                <a:effectLst/>
              </a:rPr>
              <a:t>Tellefsen and Company, L.L.C. (TCL) developed a comprehensive survey of leading investment management firms, relative to key Business Continuity Management (“BCM”) strategies and tactics.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A.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BACKGROUND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MOST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DID NOT </a:t>
            </a:r>
            <a:r>
              <a:rPr lang="en-US" sz="2800" b="1" u="sng" dirty="0" smtClean="0">
                <a:solidFill>
                  <a:srgbClr val="002060"/>
                </a:solidFill>
              </a:rPr>
              <a:t>FAIL OVER TO DR;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 OTHERS </a:t>
            </a:r>
            <a:r>
              <a:rPr lang="en-US" sz="2800" b="1" u="sng" dirty="0" smtClean="0">
                <a:solidFill>
                  <a:srgbClr val="002060"/>
                </a:solidFill>
              </a:rPr>
              <a:t>DID SO BY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SUNDAY PM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2" descr="C:\Users\John Rapa\AppData\Local\Microsoft\Windows\Temporary Internet Files\Content.IE5\KJUZZ100\ChartExport (1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44" y="1528288"/>
            <a:ext cx="7414714" cy="37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THERE WAS NO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SIGNIFICANT IMPACT TO </a:t>
            </a:r>
            <a:r>
              <a:rPr lang="en-US" sz="2800" b="1" u="sng" dirty="0" smtClean="0">
                <a:solidFill>
                  <a:srgbClr val="002060"/>
                </a:solidFill>
              </a:rPr>
              <a:t>FIRMS’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MISSION-CRITICAL SYSTEMS, INFRASTRUCTURE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2" descr="C:\Users\John Rapa\AppData\Local\Microsoft\Windows\Temporary Internet Files\Content.IE5\JFDLI84P\ChartExport 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" y="1626259"/>
            <a:ext cx="7360285" cy="359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MOST STAFF COULD TELECOMMUTE VIA TERMINAL SERVERS OR CITRIX SERVERS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2" descr="C:\Users\John Rapa\AppData\Local\Microsoft\Windows\Temporary Internet Files\Content.IE5\5A2P7DNW\ChartExport (1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8" y="1539173"/>
            <a:ext cx="7414713" cy="36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III. 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SUPPLY CHAIN DISRUPTIONS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John Rapa\Pictures\Business Continuity Disaster Recovery\No Gas - N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609272"/>
            <a:ext cx="7249886" cy="36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THE BIGGEST DISRUPTIONS: </a:t>
            </a:r>
            <a:br>
              <a:rPr lang="en-US" sz="2800" b="1" u="sng" dirty="0" smtClean="0">
                <a:solidFill>
                  <a:srgbClr val="002060"/>
                </a:solidFill>
                <a:effectLst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PUBLIC TRANSPORTATION, ROAD CLOSURES, KEY SERVICE PROVIDERS 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4338" name="Picture 2" descr="C:\Users\John Rapa\AppData\Local\Microsoft\Windows\Temporary Internet Files\Content.IE5\VBT7IPCF\ChartExport (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59" y="1735116"/>
            <a:ext cx="7316742" cy="37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IV.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RESPONSE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636487"/>
            <a:ext cx="7238999" cy="36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INCIDENT MANAGERS WERE ACTIVATED, COMMUNICATED, AND </a:t>
            </a:r>
            <a:r>
              <a:rPr lang="en-US" sz="2800" b="1" u="sng" dirty="0" smtClean="0">
                <a:solidFill>
                  <a:srgbClr val="002060"/>
                </a:solidFill>
              </a:rPr>
              <a:t>EXECUTED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THE PLAN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5362" name="Picture 2" descr="C:\Users\John Rapa\AppData\Local\Microsoft\Windows\Temporary Internet Files\Content.IE5\KJUZZ100\ChartExport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8" y="1550059"/>
            <a:ext cx="7436485" cy="37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COORDINATED THEIR RESPONSES WITH KEY </a:t>
            </a:r>
            <a:r>
              <a:rPr lang="en-US" sz="2800" b="1" u="sng" dirty="0" smtClean="0">
                <a:solidFill>
                  <a:srgbClr val="002060"/>
                </a:solidFill>
              </a:rPr>
              <a:t>SERVICE/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SUPPORT PLAYERS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6386" name="Picture 2" descr="C:\Users\John Rapa\AppData\Local\Microsoft\Windows\Temporary Internet Files\Content.IE5\JFDLI84P\ChartExport (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89" y="1600200"/>
            <a:ext cx="7196997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MOST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HAVE DESIGNATED </a:t>
            </a:r>
            <a:br>
              <a:rPr lang="en-US" sz="2800" b="1" u="sng" dirty="0" smtClean="0">
                <a:solidFill>
                  <a:srgbClr val="002060"/>
                </a:solidFill>
                <a:effectLst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RESPONSE TEAMS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7410" name="Picture 2" descr="C:\Users\John Rapa\AppData\Local\Microsoft\Windows\Temporary Internet Files\Content.IE5\5A2P7DNW\ChartExport (1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4" y="1582716"/>
            <a:ext cx="7327628" cy="37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FOLLOWING THE STORM, FIRMS LEVERAGED GLOBAL SUPPORT TEAMS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8434" name="Picture 2" descr="C:\Users\John Rapa\AppData\Local\Microsoft\Windows\Temporary Internet Files\Content.IE5\VBT7IPCF\ChartExport (1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1" y="1550058"/>
            <a:ext cx="7305856" cy="36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4258"/>
            <a:ext cx="8229600" cy="4721906"/>
          </a:xfrm>
        </p:spPr>
        <p:txBody>
          <a:bodyPr/>
          <a:lstStyle/>
          <a:p>
            <a:r>
              <a:rPr lang="en-US" sz="2200" dirty="0" smtClean="0"/>
              <a:t>Firms were surveyed</a:t>
            </a:r>
            <a:r>
              <a:rPr lang="en-US" sz="2200" dirty="0" smtClean="0">
                <a:effectLst/>
              </a:rPr>
              <a:t> on the impact to their businesses and lessons learned from Hurricane Sandy, and provided feedback on the state of their preparedness and experience</a:t>
            </a:r>
          </a:p>
          <a:p>
            <a:r>
              <a:rPr lang="en-US" sz="2200" dirty="0" smtClean="0">
                <a:effectLst/>
              </a:rPr>
              <a:t>Survey responses were collected and aggregated without attribution to any individual or firm, and s</a:t>
            </a:r>
            <a:r>
              <a:rPr lang="en-US" sz="2200" dirty="0" smtClean="0"/>
              <a:t>ome </a:t>
            </a:r>
            <a:r>
              <a:rPr lang="en-US" sz="2200" dirty="0"/>
              <a:t>respondents did not answer every question</a:t>
            </a:r>
          </a:p>
          <a:p>
            <a:r>
              <a:rPr lang="en-US" sz="2200" dirty="0"/>
              <a:t>The survey encompassed </a:t>
            </a:r>
            <a:r>
              <a:rPr lang="en-US" sz="2200" dirty="0" smtClean="0"/>
              <a:t>feedback on key </a:t>
            </a:r>
            <a:r>
              <a:rPr lang="en-US" sz="2200" dirty="0"/>
              <a:t>BCM metrics:</a:t>
            </a:r>
          </a:p>
          <a:p>
            <a:pPr lvl="1"/>
            <a:r>
              <a:rPr lang="en-US" sz="1800" dirty="0"/>
              <a:t>Business Continuity Preparedness</a:t>
            </a:r>
          </a:p>
          <a:p>
            <a:pPr lvl="1"/>
            <a:r>
              <a:rPr lang="en-US" sz="1800" dirty="0"/>
              <a:t>Disaster Recovery</a:t>
            </a:r>
          </a:p>
          <a:p>
            <a:pPr lvl="1"/>
            <a:r>
              <a:rPr lang="en-US" sz="1800" dirty="0"/>
              <a:t>Supply Chain Disruptions</a:t>
            </a:r>
          </a:p>
          <a:p>
            <a:pPr lvl="1"/>
            <a:r>
              <a:rPr lang="en-US" sz="1800" dirty="0"/>
              <a:t>Response</a:t>
            </a:r>
          </a:p>
          <a:p>
            <a:pPr lvl="1"/>
            <a:r>
              <a:rPr lang="en-US" sz="1800" dirty="0"/>
              <a:t>Recovery</a:t>
            </a:r>
          </a:p>
          <a:p>
            <a:pPr lvl="1"/>
            <a:r>
              <a:rPr lang="en-US" sz="1800" dirty="0"/>
              <a:t>Risk Mitigation</a:t>
            </a:r>
          </a:p>
          <a:p>
            <a:endParaRPr lang="en-US" sz="2200" dirty="0" smtClean="0">
              <a:effectLst/>
            </a:endParaRPr>
          </a:p>
          <a:p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BACKGROUND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ALMOST ALL FIRMS HAVE DEDICATED 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RESPONSE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TEAMS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9458" name="Picture 2" descr="C:\Users\John Rapa\AppData\Local\Microsoft\Windows\Temporary Internet Files\Content.IE5\KJUZZ100\ChartExport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0" y="1615375"/>
            <a:ext cx="7425601" cy="36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V.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RECOVERY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026" name="Picture 2" descr="C:\Users\John Rapa\Pictures\Business Continuity Disaster Recovery\Line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567542"/>
            <a:ext cx="7228115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WERE WELL-PREPARED FOR RECOVERY ACTIVITIES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21506" name="Picture 2" descr="C:\Users\John Rapa\AppData\Local\Microsoft\Windows\Temporary Internet Files\Content.IE5\5A2P7DNW\ChartExport (1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" y="1615374"/>
            <a:ext cx="7316741" cy="21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 Rapa\AppData\Local\Microsoft\Windows\Temporary Internet Files\Content.IE5\JFDLI84P\ChartExport (1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" y="4031507"/>
            <a:ext cx="7316741" cy="18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MOST MISSION-CRITICAL FUNCTIONS CAN BE RECOVERED WITHIN 4 HOURS, </a:t>
            </a:r>
            <a:br>
              <a:rPr lang="en-US" sz="2800" b="1" u="sng" dirty="0" smtClean="0">
                <a:solidFill>
                  <a:srgbClr val="002060"/>
                </a:solidFill>
                <a:effectLst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MANY IMMEDIATELY  OR WITHIN 2 HOURS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2530" name="Picture 2" descr="C:\Users\John Rapa\AppData\Local\Microsoft\Windows\Temporary Internet Files\Content.IE5\VBT7IPCF\ChartExport (1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" y="1800429"/>
            <a:ext cx="7284085" cy="37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VI.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RISK MITIGATION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John Rapa\Pictures\Business Continuity Disaster Recovery\BC-DR Imp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1574800"/>
            <a:ext cx="7271657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MANY FIRMS ARE COVERED BY CATASTROPHIC RISK INSURANCE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3554" name="Picture 2" descr="C:\Users\John Rapa\AppData\Local\Microsoft\Windows\Temporary Internet Files\Content.IE5\KJUZZ100\ChartExport (1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4" y="1611086"/>
            <a:ext cx="736028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</a:t>
            </a:r>
            <a:r>
              <a:rPr lang="en-US" sz="2800" b="1" u="sng" dirty="0" smtClean="0">
                <a:solidFill>
                  <a:srgbClr val="002060"/>
                </a:solidFill>
              </a:rPr>
              <a:t>TEST THEIR BUSINESS CONTINUANCE CAPABILITIES 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FREQUENTLY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24578" name="Picture 2" descr="C:\Users\John Rapa\AppData\Local\Microsoft\Windows\Temporary Internet Files\Content.IE5\JFDLI84P\ChartExport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29" y="1615373"/>
            <a:ext cx="7305857" cy="37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STAFF REGULARLY PARTICIPATE </a:t>
            </a:r>
            <a:br>
              <a:rPr lang="en-US" sz="2800" b="1" u="sng" dirty="0" smtClean="0">
                <a:solidFill>
                  <a:srgbClr val="002060"/>
                </a:solidFill>
                <a:effectLst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IN BC/DR EXERCISES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25602" name="Picture 2" descr="C:\Users\John Rapa\AppData\Local\Microsoft\Windows\Temporary Internet Files\Content.IE5\5A2P7DNW\ChartExport (1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0" y="1539174"/>
            <a:ext cx="7327627" cy="18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John Rapa\AppData\Local\Microsoft\Windows\Temporary Internet Files\Content.IE5\VBT7IPCF\ChartExport (1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9" y="3526971"/>
            <a:ext cx="7327627" cy="21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E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  <a:effectLst/>
              </a:rPr>
              <a:t>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LESSONS LEARNED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John Rapa\Pictures\Business Continuity Disaster Recovery\I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579336"/>
            <a:ext cx="7239000" cy="35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37014" y="5391408"/>
            <a:ext cx="4659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C3300"/>
                </a:solidFill>
              </a:rPr>
              <a:t>(</a:t>
            </a:r>
            <a:r>
              <a:rPr lang="en-US" sz="1400" b="1" i="1" dirty="0" smtClean="0">
                <a:solidFill>
                  <a:srgbClr val="CC3300"/>
                </a:solidFill>
              </a:rPr>
              <a:t>Incident Managers Must Continue to be Vigilant…)</a:t>
            </a:r>
            <a:endParaRPr lang="en-US" sz="1400" b="1" i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0714"/>
            <a:ext cx="8229600" cy="4770211"/>
          </a:xfrm>
        </p:spPr>
        <p:txBody>
          <a:bodyPr/>
          <a:lstStyle/>
          <a:p>
            <a:r>
              <a:rPr lang="en-US" sz="2200" dirty="0" smtClean="0"/>
              <a:t>Firms that heeded the storm warnings, communicated early and often, were better prepared and fared well</a:t>
            </a:r>
          </a:p>
          <a:p>
            <a:r>
              <a:rPr lang="en-US" sz="2200" dirty="0"/>
              <a:t>Regular BC/DR testing of systems, infrastructure and staff paid </a:t>
            </a:r>
            <a:r>
              <a:rPr lang="en-US" sz="2200" dirty="0" smtClean="0"/>
              <a:t>off</a:t>
            </a:r>
          </a:p>
          <a:p>
            <a:r>
              <a:rPr lang="en-US" sz="2200" dirty="0" smtClean="0"/>
              <a:t>Actions from the authorities to close down mass transit, highways, bridges</a:t>
            </a:r>
            <a:r>
              <a:rPr lang="en-US" sz="2200" dirty="0"/>
              <a:t> </a:t>
            </a:r>
            <a:r>
              <a:rPr lang="en-US" sz="2200" dirty="0" smtClean="0"/>
              <a:t>and tunnels impacted service providers, impeded the movement of key staff, support services</a:t>
            </a:r>
          </a:p>
          <a:p>
            <a:r>
              <a:rPr lang="en-US" sz="2200" dirty="0" smtClean="0">
                <a:effectLst/>
              </a:rPr>
              <a:t>The late decision to close the U.S. equity markets caused confusion, and impacted key investment management operations - but was the right thing to do</a:t>
            </a:r>
          </a:p>
          <a:p>
            <a:r>
              <a:rPr lang="en-US" sz="2200" dirty="0" smtClean="0"/>
              <a:t>Firms are re-evaluating their overall BC/DR preparedness, including the performance of service providers, what worked well, what did not, etc</a:t>
            </a:r>
            <a:r>
              <a:rPr lang="en-US" sz="2200" dirty="0"/>
              <a:t>.</a:t>
            </a:r>
            <a:endParaRPr lang="en-US" sz="2200" dirty="0" smtClean="0">
              <a:effectLst/>
            </a:endParaRPr>
          </a:p>
          <a:p>
            <a:endParaRPr lang="en-US" sz="2200" dirty="0" smtClean="0">
              <a:effectLst/>
            </a:endParaRPr>
          </a:p>
          <a:p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</a:rPr>
              <a:t>LESSONS LEARNED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smtClean="0">
                <a:solidFill>
                  <a:srgbClr val="002060"/>
                </a:solidFill>
                <a:effectLst/>
              </a:rPr>
              <a:t>B.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EXECUTIVE SUMMARY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143" y="5330766"/>
            <a:ext cx="7018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rgbClr val="C00000"/>
                </a:solidFill>
              </a:rPr>
              <a:t>Sandy - A Storm of Biblical </a:t>
            </a:r>
            <a:r>
              <a:rPr lang="en-US" sz="2600" b="1" i="1" dirty="0">
                <a:solidFill>
                  <a:srgbClr val="C00000"/>
                </a:solidFill>
              </a:rPr>
              <a:t>P</a:t>
            </a:r>
            <a:r>
              <a:rPr lang="en-US" sz="2600" b="1" i="1" dirty="0" smtClean="0">
                <a:solidFill>
                  <a:srgbClr val="C00000"/>
                </a:solidFill>
              </a:rPr>
              <a:t>roportions …</a:t>
            </a:r>
            <a:endParaRPr lang="en-US" sz="2600" b="1" i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 descr="C:\Users\John Rapa\Pictures\Business Continuity Disaster Recovery\Sandy - Breadth and Width 102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1578429"/>
            <a:ext cx="731089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FIRMS TOOK THE FORECASTS SERIOUSLY </a:t>
            </a:r>
            <a:br>
              <a:rPr lang="en-US" sz="2800" b="1" u="sng" dirty="0" smtClean="0">
                <a:solidFill>
                  <a:srgbClr val="002060"/>
                </a:solidFill>
              </a:rPr>
            </a:br>
            <a:r>
              <a:rPr lang="en-US" sz="2800" b="1" u="sng" dirty="0" smtClean="0">
                <a:solidFill>
                  <a:srgbClr val="002060"/>
                </a:solidFill>
              </a:rPr>
              <a:t>AND ACTED QUICKLY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6626" name="Picture 2" descr="C:\Users\John Rapa\AppData\Local\Microsoft\Windows\Temporary Internet Files\Content.IE5\KJUZZ100\ChartExport (1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" y="1626258"/>
            <a:ext cx="7327628" cy="37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WE HAVE A PLAN, IT WORKED !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7650" name="Picture 2" descr="C:\Users\John Rapa\AppData\Local\Microsoft\Windows\Temporary Internet Files\Content.IE5\JFDLI84P\ChartExport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02" y="1539174"/>
            <a:ext cx="7229656" cy="38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BUT WE D</a:t>
            </a: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ID NOT ANTICIPATE SUCH A WIDESPREAD EVENT WITH </a:t>
            </a:r>
            <a:br>
              <a:rPr lang="en-US" sz="2800" b="1" u="sng" dirty="0" smtClean="0">
                <a:solidFill>
                  <a:srgbClr val="002060"/>
                </a:solidFill>
                <a:effectLst/>
              </a:rPr>
            </a:br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MULTIPLE POINTS OF FAILURE!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8674" name="Picture 2" descr="C:\Users\John Rapa\AppData\Local\Microsoft\Windows\Temporary Internet Files\Content.IE5\5A2P7DNW\ChartExport (1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6" y="1974603"/>
            <a:ext cx="7338512" cy="367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002060"/>
                </a:solidFill>
                <a:effectLst/>
              </a:rPr>
              <a:t>FIRMS ARE ALREADY CONTEMPLATING CHANGES</a:t>
            </a:r>
            <a:endParaRPr lang="en-US" sz="2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29698" name="Picture 2" descr="C:\Users\John Rapa\AppData\Local\Microsoft\Windows\Temporary Internet Files\Content.IE5\VBT7IPCF\ChartExport (1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8" y="1626261"/>
            <a:ext cx="7349399" cy="36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4689249"/>
          </a:xfrm>
        </p:spPr>
        <p:txBody>
          <a:bodyPr/>
          <a:lstStyle/>
          <a:p>
            <a:r>
              <a:rPr lang="en-US" sz="2000" dirty="0"/>
              <a:t>“We activated our incident management team two days prior to the storm making landfall</a:t>
            </a:r>
            <a:r>
              <a:rPr lang="en-US" sz="2000" dirty="0" smtClean="0"/>
              <a:t>”</a:t>
            </a:r>
          </a:p>
          <a:p>
            <a:r>
              <a:rPr lang="en-US" sz="2000" dirty="0"/>
              <a:t>“Our plan worked very well, and we feel very good about how we executed it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“Everyone </a:t>
            </a:r>
            <a:r>
              <a:rPr lang="en-US" sz="2000" dirty="0"/>
              <a:t>was on notice as of Friday and we monitored the situation as the storm </a:t>
            </a:r>
            <a:r>
              <a:rPr lang="en-US" sz="2000" dirty="0" smtClean="0"/>
              <a:t>made </a:t>
            </a:r>
            <a:r>
              <a:rPr lang="en-US" sz="2000" dirty="0"/>
              <a:t>landfall. We communicated with </a:t>
            </a:r>
            <a:r>
              <a:rPr lang="en-US" sz="2000" dirty="0" smtClean="0"/>
              <a:t>our IMT </a:t>
            </a:r>
            <a:r>
              <a:rPr lang="en-US" sz="2000" dirty="0"/>
              <a:t>every 8 to 10 hours to keep everyone </a:t>
            </a:r>
            <a:r>
              <a:rPr lang="en-US" sz="2000" dirty="0" smtClean="0"/>
              <a:t>informed”</a:t>
            </a:r>
          </a:p>
          <a:p>
            <a:r>
              <a:rPr lang="en-US" sz="2000" dirty="0" smtClean="0"/>
              <a:t>“We </a:t>
            </a:r>
            <a:r>
              <a:rPr lang="en-US" sz="2000" dirty="0"/>
              <a:t>did not anticipate </a:t>
            </a:r>
            <a:r>
              <a:rPr lang="en-US" sz="2000" dirty="0" smtClean="0"/>
              <a:t>that so </a:t>
            </a:r>
            <a:r>
              <a:rPr lang="en-US" sz="2000" dirty="0"/>
              <a:t>many users </a:t>
            </a:r>
            <a:r>
              <a:rPr lang="en-US" sz="2000" dirty="0" smtClean="0"/>
              <a:t>would have </a:t>
            </a:r>
            <a:r>
              <a:rPr lang="en-US" sz="2000" dirty="0"/>
              <a:t>to </a:t>
            </a:r>
            <a:r>
              <a:rPr lang="en-US" sz="2000" dirty="0" smtClean="0"/>
              <a:t>relocate, </a:t>
            </a:r>
            <a:r>
              <a:rPr lang="en-US" sz="2000" dirty="0"/>
              <a:t>due to </a:t>
            </a:r>
            <a:r>
              <a:rPr lang="en-US" sz="2000" dirty="0" smtClean="0"/>
              <a:t>loss of power at home. Those that did could not easily telecommute”</a:t>
            </a:r>
          </a:p>
          <a:p>
            <a:r>
              <a:rPr lang="en-US" sz="2000" dirty="0" smtClean="0"/>
              <a:t>“The biggest impacts were staff's </a:t>
            </a:r>
            <a:r>
              <a:rPr lang="en-US" sz="2000" dirty="0"/>
              <a:t>inability to commute, </a:t>
            </a:r>
            <a:r>
              <a:rPr lang="en-US" sz="2000" dirty="0" smtClean="0"/>
              <a:t>their loss of telecoms, local power </a:t>
            </a:r>
            <a:r>
              <a:rPr lang="en-US" sz="2000" dirty="0"/>
              <a:t>outages and road </a:t>
            </a:r>
            <a:r>
              <a:rPr lang="en-US" sz="2000" dirty="0" smtClean="0"/>
              <a:t>closures”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F.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ANECDOTAL FEEDBACK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343" y="1338943"/>
            <a:ext cx="8229600" cy="4525963"/>
          </a:xfrm>
        </p:spPr>
        <p:txBody>
          <a:bodyPr/>
          <a:lstStyle/>
          <a:p>
            <a:r>
              <a:rPr lang="en-US" sz="2000" dirty="0"/>
              <a:t>“We did not anticipate the length and extent of mass transit outages</a:t>
            </a:r>
            <a:r>
              <a:rPr lang="en-US" sz="2000" dirty="0" smtClean="0"/>
              <a:t>”</a:t>
            </a: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“We </a:t>
            </a:r>
            <a:r>
              <a:rPr lang="en-US" sz="2000" dirty="0"/>
              <a:t>invoked DR and </a:t>
            </a:r>
            <a:r>
              <a:rPr lang="en-US" sz="2000" dirty="0" smtClean="0"/>
              <a:t>failed-over our servers </a:t>
            </a:r>
            <a:r>
              <a:rPr lang="en-US" sz="2000" dirty="0"/>
              <a:t>in advance of the </a:t>
            </a:r>
            <a:r>
              <a:rPr lang="en-US" sz="2000" dirty="0" smtClean="0"/>
              <a:t>storm”</a:t>
            </a:r>
            <a:endParaRPr lang="en-US" sz="2000" dirty="0" smtClean="0">
              <a:effectLst/>
            </a:endParaRPr>
          </a:p>
          <a:p>
            <a:r>
              <a:rPr lang="en-US" sz="2000" dirty="0" smtClean="0">
                <a:effectLst/>
              </a:rPr>
              <a:t>“</a:t>
            </a:r>
            <a:r>
              <a:rPr lang="en-US" sz="2000" dirty="0"/>
              <a:t>T</a:t>
            </a:r>
            <a:r>
              <a:rPr lang="en-US" sz="2000" dirty="0" smtClean="0">
                <a:effectLst/>
              </a:rPr>
              <a:t>he two biggest missteps in planning for the storm was that our </a:t>
            </a:r>
            <a:r>
              <a:rPr lang="en-US" sz="2000" dirty="0" smtClean="0"/>
              <a:t>DR </a:t>
            </a:r>
            <a:r>
              <a:rPr lang="en-US" sz="2000" dirty="0"/>
              <a:t>site is </a:t>
            </a:r>
            <a:r>
              <a:rPr lang="en-US" sz="2000" dirty="0" smtClean="0"/>
              <a:t>located less tha</a:t>
            </a:r>
            <a:r>
              <a:rPr lang="en-US" sz="2000" dirty="0"/>
              <a:t>n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smtClean="0"/>
              <a:t>mile from  the Hackensack River, and relying </a:t>
            </a:r>
            <a:r>
              <a:rPr lang="en-US" sz="2000" dirty="0"/>
              <a:t>upon legacy phone circuits to remain </a:t>
            </a:r>
            <a:r>
              <a:rPr lang="en-US" sz="2000" dirty="0" smtClean="0"/>
              <a:t>untouched”</a:t>
            </a:r>
          </a:p>
          <a:p>
            <a:r>
              <a:rPr lang="en-US" sz="2000" dirty="0" smtClean="0"/>
              <a:t>“We </a:t>
            </a:r>
            <a:r>
              <a:rPr lang="en-US" sz="2000" dirty="0"/>
              <a:t>enacted </a:t>
            </a:r>
            <a:r>
              <a:rPr lang="en-US" sz="2000" dirty="0" smtClean="0"/>
              <a:t>our BCP </a:t>
            </a:r>
            <a:r>
              <a:rPr lang="en-US" sz="2000" dirty="0"/>
              <a:t>days prior to the storm by taking </a:t>
            </a:r>
            <a:r>
              <a:rPr lang="en-US" sz="2000" dirty="0" smtClean="0"/>
              <a:t>the necessary preparedness </a:t>
            </a:r>
            <a:r>
              <a:rPr lang="en-US" sz="2000" dirty="0"/>
              <a:t>steps, monitoring the storm </a:t>
            </a:r>
            <a:r>
              <a:rPr lang="en-US" sz="2000" dirty="0" smtClean="0"/>
              <a:t>etc., however, we </a:t>
            </a:r>
            <a:r>
              <a:rPr lang="en-US" sz="2000" dirty="0"/>
              <a:t>did </a:t>
            </a:r>
            <a:r>
              <a:rPr lang="en-US" sz="2000" dirty="0" smtClean="0"/>
              <a:t>not </a:t>
            </a:r>
            <a:r>
              <a:rPr lang="en-US" sz="2000" dirty="0"/>
              <a:t>enact the DR portion of the </a:t>
            </a:r>
            <a:r>
              <a:rPr lang="en-US" sz="2000" dirty="0" smtClean="0"/>
              <a:t>plan and did not need to fail over”</a:t>
            </a:r>
          </a:p>
          <a:p>
            <a:r>
              <a:rPr lang="en-US" sz="2000" dirty="0" smtClean="0"/>
              <a:t>“Our biggest and least expected surprise was </a:t>
            </a:r>
            <a:r>
              <a:rPr lang="en-US" sz="2000" dirty="0"/>
              <a:t>Verizon going down, </a:t>
            </a:r>
            <a:r>
              <a:rPr lang="en-US" sz="2000" dirty="0" smtClean="0"/>
              <a:t>and not being </a:t>
            </a:r>
            <a:r>
              <a:rPr lang="en-US" sz="2000" dirty="0"/>
              <a:t>able to invoke the DR voice plan with </a:t>
            </a:r>
            <a:r>
              <a:rPr lang="en-US" sz="2000" dirty="0" smtClean="0"/>
              <a:t>VZB”.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ANECDOTAL FEEDBACK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8314"/>
            <a:ext cx="8229600" cy="4917850"/>
          </a:xfrm>
        </p:spPr>
        <p:txBody>
          <a:bodyPr/>
          <a:lstStyle/>
          <a:p>
            <a:r>
              <a:rPr lang="en-US" sz="2000" dirty="0"/>
              <a:t>“Gas shortages... it was tough to get around, could not get to </a:t>
            </a:r>
            <a:r>
              <a:rPr lang="en-US" sz="2000" dirty="0" smtClean="0"/>
              <a:t>the DR </a:t>
            </a:r>
            <a:r>
              <a:rPr lang="en-US" sz="2000" dirty="0"/>
              <a:t>site/seats because of the state of emergency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“</a:t>
            </a:r>
            <a:r>
              <a:rPr lang="en-US" sz="2000" dirty="0"/>
              <a:t>Phone circuits went down and some tertiary network circuits</a:t>
            </a:r>
            <a:r>
              <a:rPr lang="en-US" sz="2000" dirty="0" smtClean="0"/>
              <a:t>. Two of </a:t>
            </a:r>
            <a:r>
              <a:rPr lang="en-US" sz="2000" dirty="0"/>
              <a:t>our </a:t>
            </a:r>
            <a:r>
              <a:rPr lang="en-US" sz="2000" dirty="0" smtClean="0"/>
              <a:t>three </a:t>
            </a:r>
            <a:r>
              <a:rPr lang="en-US" sz="2000" dirty="0"/>
              <a:t>primary </a:t>
            </a:r>
            <a:r>
              <a:rPr lang="en-US" sz="2000" dirty="0" smtClean="0"/>
              <a:t>circuits </a:t>
            </a:r>
            <a:r>
              <a:rPr lang="en-US" sz="2000" dirty="0"/>
              <a:t>went </a:t>
            </a:r>
            <a:r>
              <a:rPr lang="en-US" sz="2000" dirty="0" smtClean="0"/>
              <a:t>down, as well as the primary </a:t>
            </a:r>
            <a:r>
              <a:rPr lang="en-US" sz="2000" dirty="0"/>
              <a:t>inbound phone </a:t>
            </a:r>
            <a:r>
              <a:rPr lang="en-US" sz="2000" dirty="0" smtClean="0"/>
              <a:t>line </a:t>
            </a:r>
            <a:r>
              <a:rPr lang="en-US" sz="2000" dirty="0"/>
              <a:t>(including the carrier's </a:t>
            </a:r>
            <a:r>
              <a:rPr lang="en-US" sz="2000" dirty="0" smtClean="0"/>
              <a:t>switch), </a:t>
            </a:r>
            <a:r>
              <a:rPr lang="en-US" sz="2000" dirty="0"/>
              <a:t>so we couldn't redirect inbound phone </a:t>
            </a:r>
            <a:r>
              <a:rPr lang="en-US" sz="2000" dirty="0" smtClean="0"/>
              <a:t>numbers”</a:t>
            </a:r>
          </a:p>
          <a:p>
            <a:r>
              <a:rPr lang="en-US" sz="2000" dirty="0" smtClean="0"/>
              <a:t>“Our inbound phone numbers </a:t>
            </a:r>
            <a:r>
              <a:rPr lang="en-US" sz="2000" dirty="0"/>
              <a:t>came back </a:t>
            </a:r>
            <a:r>
              <a:rPr lang="en-US" sz="2000" dirty="0" smtClean="0"/>
              <a:t>by 5:30 PM on Friday November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“</a:t>
            </a:r>
            <a:r>
              <a:rPr lang="en-US" sz="2000" dirty="0"/>
              <a:t>So many </a:t>
            </a:r>
            <a:r>
              <a:rPr lang="en-US" sz="2000" dirty="0" smtClean="0"/>
              <a:t>staff have </a:t>
            </a:r>
            <a:r>
              <a:rPr lang="en-US" sz="2000" dirty="0"/>
              <a:t>replaced their analog phone service with VoIP or broadband packages. After 3-4 hours of the power outage, these people lost phone service. Those who had old copper, analog phone service were hardly affected at </a:t>
            </a:r>
            <a:r>
              <a:rPr lang="en-US" sz="2000" dirty="0" smtClean="0"/>
              <a:t>all”.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329066"/>
            <a:ext cx="8229600" cy="1143000"/>
          </a:xfrm>
        </p:spPr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ANECDOTAL FEEDBACK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G.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CONCLUSIONS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John Rapa\Pictures\Business Continuity Disaster Recovery\BCP Overview 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536700"/>
            <a:ext cx="7239000" cy="37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4706711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Even the most thoughtful, best tested plans do not contemplate multiple events all going wrong at the same time</a:t>
            </a:r>
          </a:p>
          <a:p>
            <a:r>
              <a:rPr lang="en-US" sz="2200" dirty="0" smtClean="0"/>
              <a:t>Most firms have </a:t>
            </a:r>
            <a:r>
              <a:rPr lang="en-US" sz="2200" dirty="0"/>
              <a:t>implemented a resilient </a:t>
            </a:r>
            <a:r>
              <a:rPr lang="en-US" sz="2200" dirty="0" smtClean="0"/>
              <a:t>infrastructure and a mature business continuance structure and business continuity awareness </a:t>
            </a:r>
            <a:endParaRPr lang="en-US" sz="2200" dirty="0" smtClean="0">
              <a:effectLst/>
            </a:endParaRPr>
          </a:p>
          <a:p>
            <a:r>
              <a:rPr lang="en-US" sz="2200" dirty="0" smtClean="0">
                <a:effectLst/>
              </a:rPr>
              <a:t>Firms were well-prepared, given the advanced </a:t>
            </a:r>
            <a:r>
              <a:rPr lang="en-US" sz="2200" dirty="0" smtClean="0"/>
              <a:t>warnings</a:t>
            </a:r>
            <a:r>
              <a:rPr lang="en-US" sz="2200" dirty="0" smtClean="0">
                <a:effectLst/>
              </a:rPr>
              <a:t> and media coverage, but going forward, will </a:t>
            </a:r>
            <a:r>
              <a:rPr lang="en-US" sz="2200" dirty="0" smtClean="0"/>
              <a:t>need to encourage personal preparedness of staff</a:t>
            </a:r>
            <a:endParaRPr lang="en-US" sz="2200" dirty="0" smtClean="0">
              <a:effectLst/>
            </a:endParaRPr>
          </a:p>
          <a:p>
            <a:r>
              <a:rPr lang="en-US" sz="2200" dirty="0" smtClean="0">
                <a:effectLst/>
              </a:rPr>
              <a:t>Firms enacted their BCP’s coming into the weekend, </a:t>
            </a:r>
            <a:r>
              <a:rPr lang="en-US" sz="2200" dirty="0" smtClean="0"/>
              <a:t>but only a </a:t>
            </a:r>
            <a:r>
              <a:rPr lang="en-US" sz="2200" dirty="0" smtClean="0">
                <a:effectLst/>
              </a:rPr>
              <a:t>few needed to failover to DR mode</a:t>
            </a:r>
          </a:p>
          <a:p>
            <a:r>
              <a:rPr lang="en-US" sz="2200" dirty="0" smtClean="0">
                <a:effectLst/>
              </a:rPr>
              <a:t>Those that planned well generally fared well.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CONCLUSIONS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284514"/>
            <a:ext cx="8051800" cy="4655911"/>
          </a:xfrm>
        </p:spPr>
        <p:txBody>
          <a:bodyPr/>
          <a:lstStyle/>
          <a:p>
            <a:r>
              <a:rPr lang="en-US" sz="2200" dirty="0"/>
              <a:t>Communication with critical staff and decision makers was key to the incident management process</a:t>
            </a:r>
            <a:r>
              <a:rPr lang="en-US" sz="2200" dirty="0" smtClean="0"/>
              <a:t>.</a:t>
            </a:r>
            <a:endParaRPr lang="en-US" sz="2200" dirty="0" smtClean="0">
              <a:effectLst/>
            </a:endParaRPr>
          </a:p>
          <a:p>
            <a:r>
              <a:rPr lang="en-US" sz="2200" dirty="0" smtClean="0">
                <a:effectLst/>
              </a:rPr>
              <a:t>Few </a:t>
            </a:r>
            <a:r>
              <a:rPr lang="en-US" sz="2200" dirty="0">
                <a:effectLst/>
              </a:rPr>
              <a:t>had significant damage to </a:t>
            </a:r>
            <a:r>
              <a:rPr lang="en-US" sz="2200" dirty="0" smtClean="0">
                <a:effectLst/>
              </a:rPr>
              <a:t>mission-critical </a:t>
            </a:r>
            <a:r>
              <a:rPr lang="en-US" sz="2200" dirty="0">
                <a:effectLst/>
              </a:rPr>
              <a:t>systems or infrastructure</a:t>
            </a:r>
          </a:p>
          <a:p>
            <a:r>
              <a:rPr lang="en-US" sz="2200" dirty="0" smtClean="0">
                <a:effectLst/>
              </a:rPr>
              <a:t>Most </a:t>
            </a:r>
            <a:r>
              <a:rPr lang="en-US" sz="2200" dirty="0">
                <a:effectLst/>
              </a:rPr>
              <a:t>staff could work </a:t>
            </a:r>
            <a:r>
              <a:rPr lang="en-US" sz="2200" dirty="0" smtClean="0">
                <a:effectLst/>
              </a:rPr>
              <a:t>remote,</a:t>
            </a:r>
            <a:r>
              <a:rPr lang="en-US" sz="2200" dirty="0"/>
              <a:t> </a:t>
            </a:r>
            <a:r>
              <a:rPr lang="en-US" sz="2200" dirty="0" smtClean="0"/>
              <a:t>h</a:t>
            </a:r>
            <a:r>
              <a:rPr lang="en-US" sz="2200" dirty="0" smtClean="0">
                <a:effectLst/>
              </a:rPr>
              <a:t>owever, widespread power outages impeded employees’ telecommuting and collaboration abilities</a:t>
            </a:r>
          </a:p>
          <a:p>
            <a:r>
              <a:rPr lang="en-US" sz="2200" dirty="0"/>
              <a:t>Employees were unable to leave home due to local storm damage, lack of transportation or unwillingness/inability to leave families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CONCLUSIONS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</a:rPr>
              <a:t>Firms </a:t>
            </a:r>
            <a:r>
              <a:rPr lang="en-US" sz="2200" dirty="0">
                <a:effectLst/>
              </a:rPr>
              <a:t>were well-prepared, given the advanced </a:t>
            </a:r>
            <a:r>
              <a:rPr lang="en-US" sz="2200" dirty="0" smtClean="0"/>
              <a:t>warnings</a:t>
            </a:r>
            <a:r>
              <a:rPr lang="en-US" sz="2200" dirty="0" smtClean="0">
                <a:effectLst/>
              </a:rPr>
              <a:t> </a:t>
            </a:r>
            <a:r>
              <a:rPr lang="en-US" sz="2200" dirty="0">
                <a:effectLst/>
              </a:rPr>
              <a:t>and </a:t>
            </a:r>
            <a:r>
              <a:rPr lang="en-US" sz="2200" dirty="0" smtClean="0">
                <a:effectLst/>
              </a:rPr>
              <a:t>extensive media </a:t>
            </a:r>
            <a:r>
              <a:rPr lang="en-US" sz="2200" dirty="0">
                <a:effectLst/>
              </a:rPr>
              <a:t>coverage</a:t>
            </a:r>
          </a:p>
          <a:p>
            <a:r>
              <a:rPr lang="en-US" sz="2200" dirty="0">
                <a:effectLst/>
              </a:rPr>
              <a:t>Firms </a:t>
            </a:r>
            <a:r>
              <a:rPr lang="en-US" sz="2200" dirty="0" smtClean="0"/>
              <a:t>activated </a:t>
            </a:r>
            <a:r>
              <a:rPr lang="en-US" sz="2200" dirty="0" smtClean="0">
                <a:effectLst/>
              </a:rPr>
              <a:t>their BCP </a:t>
            </a:r>
            <a:r>
              <a:rPr lang="en-US" sz="2200" dirty="0">
                <a:effectLst/>
              </a:rPr>
              <a:t>coming into the </a:t>
            </a:r>
            <a:r>
              <a:rPr lang="en-US" sz="2200" dirty="0" smtClean="0">
                <a:effectLst/>
              </a:rPr>
              <a:t>weekend </a:t>
            </a:r>
            <a:r>
              <a:rPr lang="en-US" sz="2200" dirty="0">
                <a:effectLst/>
              </a:rPr>
              <a:t>and few had to failover to DR</a:t>
            </a:r>
          </a:p>
          <a:p>
            <a:r>
              <a:rPr lang="en-US" sz="2200" dirty="0">
                <a:effectLst/>
              </a:rPr>
              <a:t>Those that planned well generally fared well </a:t>
            </a:r>
          </a:p>
          <a:p>
            <a:r>
              <a:rPr lang="en-US" sz="2200" dirty="0">
                <a:effectLst/>
              </a:rPr>
              <a:t>Communication with key staff, decision makers was critical to the incident management process</a:t>
            </a:r>
          </a:p>
          <a:p>
            <a:r>
              <a:rPr lang="en-US" sz="2200" dirty="0">
                <a:effectLst/>
              </a:rPr>
              <a:t>Firms regularly communicated status to staff, clients via email, direct phone call, web site </a:t>
            </a:r>
            <a:r>
              <a:rPr lang="en-US" sz="2200" dirty="0" smtClean="0">
                <a:effectLst/>
              </a:rPr>
              <a:t>postings.</a:t>
            </a:r>
            <a:endParaRPr lang="en-US" sz="22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u="sng" dirty="0" smtClean="0">
                <a:solidFill>
                  <a:srgbClr val="002060"/>
                </a:solidFill>
                <a:effectLst/>
              </a:rPr>
              <a:t>EXECUTIVE SUMMARY (Cont’d)…</a:t>
            </a:r>
            <a:endParaRPr lang="en-US" sz="18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349830"/>
            <a:ext cx="8051800" cy="4590596"/>
          </a:xfrm>
        </p:spPr>
        <p:txBody>
          <a:bodyPr/>
          <a:lstStyle/>
          <a:p>
            <a:r>
              <a:rPr lang="en-US" sz="2200" dirty="0"/>
              <a:t>Many firms leveraged their global offices for support of key business </a:t>
            </a:r>
            <a:r>
              <a:rPr lang="en-US" sz="2200" dirty="0" smtClean="0"/>
              <a:t>functions</a:t>
            </a:r>
          </a:p>
          <a:p>
            <a:r>
              <a:rPr lang="en-US" sz="2200" dirty="0"/>
              <a:t>Regular and recent BCP awareness, systems testing and staff training exercises paid </a:t>
            </a:r>
            <a:r>
              <a:rPr lang="en-US" sz="2200" dirty="0" smtClean="0"/>
              <a:t>off</a:t>
            </a:r>
            <a:endParaRPr lang="en-US" sz="2200" dirty="0" smtClean="0">
              <a:effectLst/>
            </a:endParaRPr>
          </a:p>
          <a:p>
            <a:r>
              <a:rPr lang="en-US" sz="2200" dirty="0" smtClean="0">
                <a:effectLst/>
              </a:rPr>
              <a:t>Firms may re-consider the proximity and locations of their primary and back up facilities, going forward</a:t>
            </a:r>
          </a:p>
          <a:p>
            <a:r>
              <a:rPr lang="en-US" sz="2200" dirty="0" smtClean="0">
                <a:effectLst/>
              </a:rPr>
              <a:t>The biggest problems were caused by supply chain disruptions:</a:t>
            </a:r>
          </a:p>
          <a:p>
            <a:pPr lvl="1"/>
            <a:r>
              <a:rPr lang="en-US" sz="1800" dirty="0" smtClean="0">
                <a:effectLst/>
              </a:rPr>
              <a:t>Closure of public transportation</a:t>
            </a:r>
          </a:p>
          <a:p>
            <a:pPr lvl="1"/>
            <a:r>
              <a:rPr lang="en-US" sz="1800" dirty="0" smtClean="0">
                <a:effectLst/>
              </a:rPr>
              <a:t>Closure/inaccessibility of key roads</a:t>
            </a:r>
          </a:p>
          <a:p>
            <a:pPr lvl="1"/>
            <a:r>
              <a:rPr lang="en-US" sz="1800" dirty="0" smtClean="0">
                <a:effectLst/>
              </a:rPr>
              <a:t>Outages with power and telecomm providers</a:t>
            </a:r>
          </a:p>
          <a:p>
            <a:pPr lvl="1"/>
            <a:r>
              <a:rPr lang="en-US" sz="1800" dirty="0" smtClean="0">
                <a:effectLst/>
              </a:rPr>
              <a:t>Inability of staff to commute, telecommute</a:t>
            </a:r>
          </a:p>
          <a:p>
            <a:pPr marL="57150" indent="0">
              <a:buNone/>
            </a:pPr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CONCLUSIONS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6914"/>
            <a:ext cx="8229600" cy="4706711"/>
          </a:xfrm>
        </p:spPr>
        <p:txBody>
          <a:bodyPr/>
          <a:lstStyle/>
          <a:p>
            <a:r>
              <a:rPr lang="en-US" sz="2200" dirty="0" smtClean="0"/>
              <a:t>What would your firm have done differently if you only had one day’s notice from the national weather services and the authorities?  Would your firm’s outcome have been the same?</a:t>
            </a:r>
          </a:p>
          <a:p>
            <a:r>
              <a:rPr lang="en-US" sz="2200" dirty="0" smtClean="0"/>
              <a:t>What if Sandy came further inland, up the Hudson River?</a:t>
            </a:r>
          </a:p>
          <a:p>
            <a:r>
              <a:rPr lang="en-US" sz="2200" dirty="0" smtClean="0"/>
              <a:t>What if the equity markets opened on Monday?</a:t>
            </a:r>
          </a:p>
          <a:p>
            <a:r>
              <a:rPr lang="en-US" sz="2200" dirty="0" smtClean="0"/>
              <a:t>What </a:t>
            </a:r>
            <a:r>
              <a:rPr lang="en-US" sz="2200" dirty="0"/>
              <a:t> </a:t>
            </a:r>
            <a:r>
              <a:rPr lang="en-US" sz="2200" dirty="0" smtClean="0"/>
              <a:t>if most of Manhattan lost power for a week?</a:t>
            </a:r>
          </a:p>
          <a:p>
            <a:r>
              <a:rPr lang="en-US" sz="2200" dirty="0" smtClean="0"/>
              <a:t>How concerned are you about the proximity and location of your production and  DR sites?</a:t>
            </a:r>
          </a:p>
          <a:p>
            <a:r>
              <a:rPr lang="en-US" sz="2200" dirty="0" smtClean="0"/>
              <a:t>Are there </a:t>
            </a:r>
            <a:r>
              <a:rPr lang="en-US" sz="2200" dirty="0"/>
              <a:t>areas </a:t>
            </a:r>
            <a:r>
              <a:rPr lang="en-US" sz="2200" dirty="0" smtClean="0"/>
              <a:t>where firms can collaborate for </a:t>
            </a:r>
            <a:r>
              <a:rPr lang="en-US" sz="2200" dirty="0"/>
              <a:t>services or </a:t>
            </a:r>
            <a:r>
              <a:rPr lang="en-US" sz="2200" dirty="0" smtClean="0"/>
              <a:t>to procure equipment </a:t>
            </a:r>
            <a:r>
              <a:rPr lang="en-US" sz="2200" dirty="0"/>
              <a:t>to save money and/or to evaluate best </a:t>
            </a:r>
            <a:r>
              <a:rPr lang="en-US" sz="2200" dirty="0" smtClean="0"/>
              <a:t>options?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H.	</a:t>
            </a:r>
            <a:r>
              <a:rPr lang="en-US" sz="3600" b="1" u="sng" dirty="0" smtClean="0">
                <a:solidFill>
                  <a:srgbClr val="002060"/>
                </a:solidFill>
              </a:rPr>
              <a:t>DISCUSSION</a:t>
            </a:r>
            <a:r>
              <a:rPr lang="en-US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smtClean="0">
                <a:solidFill>
                  <a:srgbClr val="002060"/>
                </a:solidFill>
              </a:rPr>
              <a:t>AND NEXT STEPS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657" y="1338942"/>
            <a:ext cx="8229600" cy="4750254"/>
          </a:xfrm>
        </p:spPr>
        <p:txBody>
          <a:bodyPr/>
          <a:lstStyle/>
          <a:p>
            <a:r>
              <a:rPr lang="en-US" sz="2200" dirty="0"/>
              <a:t>Firms should </a:t>
            </a:r>
            <a:r>
              <a:rPr lang="en-US" sz="2200" dirty="0" smtClean="0"/>
              <a:t>conduct </a:t>
            </a:r>
            <a:r>
              <a:rPr lang="en-US" sz="2200" dirty="0"/>
              <a:t>post-mortem evaluations to learn from the experience:</a:t>
            </a:r>
          </a:p>
          <a:p>
            <a:pPr lvl="1"/>
            <a:r>
              <a:rPr lang="en-US" sz="2000" dirty="0"/>
              <a:t>What worked well, what </a:t>
            </a:r>
            <a:r>
              <a:rPr lang="en-US" sz="2000" dirty="0" smtClean="0"/>
              <a:t>didn’t</a:t>
            </a:r>
          </a:p>
          <a:p>
            <a:pPr lvl="1"/>
            <a:r>
              <a:rPr lang="en-US" sz="2000" dirty="0" smtClean="0"/>
              <a:t>Loss of staff’s home computing set ups, telephony</a:t>
            </a:r>
            <a:endParaRPr lang="en-US" sz="2000" dirty="0"/>
          </a:p>
          <a:p>
            <a:pPr lvl="1"/>
            <a:r>
              <a:rPr lang="en-US" sz="2000" dirty="0"/>
              <a:t>Identify gaps, update plans, processes and technology </a:t>
            </a:r>
            <a:r>
              <a:rPr lang="en-US" sz="2000" dirty="0" smtClean="0"/>
              <a:t>accordingly</a:t>
            </a:r>
            <a:endParaRPr lang="en-US" sz="2000" dirty="0" smtClean="0">
              <a:effectLst/>
            </a:endParaRPr>
          </a:p>
          <a:p>
            <a:r>
              <a:rPr lang="en-US" sz="2200" dirty="0" smtClean="0">
                <a:effectLst/>
              </a:rPr>
              <a:t>Post-mortem reviews should consider: 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>
                <a:effectLst/>
              </a:rPr>
              <a:t>otential vulnerabilities of key service providers, especially cloud service providers DR failover capabilities</a:t>
            </a:r>
            <a:endParaRPr lang="en-US" sz="2000" dirty="0"/>
          </a:p>
          <a:p>
            <a:pPr lvl="1"/>
            <a:r>
              <a:rPr lang="en-US" sz="2000" dirty="0"/>
              <a:t>I</a:t>
            </a:r>
            <a:r>
              <a:rPr lang="en-US" sz="2000" dirty="0" smtClean="0">
                <a:effectLst/>
              </a:rPr>
              <a:t>nsurance policies for loss of use, flood coverage, etc.</a:t>
            </a:r>
            <a:endParaRPr lang="en-US" sz="2000" dirty="0"/>
          </a:p>
          <a:p>
            <a:pPr lvl="1"/>
            <a:r>
              <a:rPr lang="en-US" sz="2000" dirty="0"/>
              <a:t>D</a:t>
            </a:r>
            <a:r>
              <a:rPr lang="en-US" sz="2000" dirty="0" smtClean="0">
                <a:effectLst/>
              </a:rPr>
              <a:t>iversity of telecoms providers, as those relying on 3G/4G networks as a back-up were unsuccessful</a:t>
            </a:r>
          </a:p>
          <a:p>
            <a:pPr lvl="1"/>
            <a:r>
              <a:rPr lang="en-US" sz="2000" dirty="0" smtClean="0"/>
              <a:t>Hardening of key staff home set ups.</a:t>
            </a:r>
            <a:endParaRPr lang="en-US" sz="20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</a:rPr>
              <a:t>DISCUSSION AND NEXT STEPS (</a:t>
            </a:r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657" y="1338942"/>
            <a:ext cx="8229600" cy="4750254"/>
          </a:xfrm>
        </p:spPr>
        <p:txBody>
          <a:bodyPr/>
          <a:lstStyle/>
          <a:p>
            <a:r>
              <a:rPr lang="en-US" sz="2200" dirty="0" smtClean="0"/>
              <a:t>Production  and DR d</a:t>
            </a:r>
            <a:r>
              <a:rPr lang="en-US" sz="2200" dirty="0" smtClean="0">
                <a:effectLst/>
              </a:rPr>
              <a:t>ata center engineering and design should be revisited for:</a:t>
            </a:r>
          </a:p>
          <a:p>
            <a:pPr lvl="1"/>
            <a:r>
              <a:rPr lang="en-US" sz="2000" dirty="0" smtClean="0">
                <a:effectLst/>
              </a:rPr>
              <a:t>Redundancy of voice and data infrastructures</a:t>
            </a:r>
          </a:p>
          <a:p>
            <a:pPr lvl="1"/>
            <a:r>
              <a:rPr lang="en-US" sz="2000" dirty="0" smtClean="0">
                <a:effectLst/>
              </a:rPr>
              <a:t>Portability of phone systems</a:t>
            </a:r>
            <a:endParaRPr lang="en-US" sz="2000" dirty="0">
              <a:effectLst/>
            </a:endParaRPr>
          </a:p>
          <a:p>
            <a:pPr lvl="1"/>
            <a:r>
              <a:rPr lang="en-US" sz="2000" dirty="0"/>
              <a:t>T</a:t>
            </a:r>
            <a:r>
              <a:rPr lang="en-US" sz="2000" dirty="0" smtClean="0">
                <a:effectLst/>
              </a:rPr>
              <a:t>he locations of generators and fuel pumps, fuel capacity</a:t>
            </a:r>
          </a:p>
          <a:p>
            <a:pPr lvl="1"/>
            <a:r>
              <a:rPr lang="en-US" sz="2000" dirty="0" smtClean="0"/>
              <a:t>Review of fuel supply contracts </a:t>
            </a:r>
            <a:r>
              <a:rPr lang="en-US" sz="2000" dirty="0"/>
              <a:t>with </a:t>
            </a:r>
            <a:r>
              <a:rPr lang="en-US" sz="2000" dirty="0" smtClean="0"/>
              <a:t>multiple suppliers from different routes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/>
              <a:t>T</a:t>
            </a:r>
            <a:r>
              <a:rPr lang="en-US" sz="2000" dirty="0" smtClean="0">
                <a:effectLst/>
              </a:rPr>
              <a:t>he number and location of recovery site seats for key staff.</a:t>
            </a:r>
            <a:endParaRPr lang="en-US" sz="2000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</a:rPr>
              <a:t>DISCUSSION AND NEXT STEPS </a:t>
            </a:r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pic>
        <p:nvPicPr>
          <p:cNvPr id="36868" name="Picture 7" descr="godz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71" y="1578430"/>
            <a:ext cx="7217229" cy="371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6943" y="537029"/>
            <a:ext cx="783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Be Prepared for The Unexpected Things 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That Can Jump Out and Bite You</a:t>
            </a:r>
            <a:r>
              <a:rPr lang="en-US" i="1" dirty="0" smtClean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Craig\Pictures\TCL_Logo_T.jpg"/>
          <p:cNvPicPr/>
          <p:nvPr/>
        </p:nvPicPr>
        <p:blipFill>
          <a:blip r:embed="rId3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1993900" y="1422400"/>
            <a:ext cx="5168900" cy="427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31800" y="1240971"/>
            <a:ext cx="8229600" cy="4049486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Tellefsen and Company, L.LC.</a:t>
            </a:r>
          </a:p>
          <a:p>
            <a:pPr algn="ctr" eaLnBrk="1" hangingPunct="1">
              <a:buFontTx/>
              <a:buNone/>
            </a:pPr>
            <a:endParaRPr lang="en-US" sz="24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Business Continuity and Advisory Services</a:t>
            </a:r>
          </a:p>
          <a:p>
            <a:pPr algn="ctr" eaLnBrk="1" hangingPunct="1">
              <a:buFontTx/>
              <a:buNone/>
            </a:pPr>
            <a:r>
              <a:rPr lang="en-US" sz="2200" b="1" i="1" dirty="0" smtClean="0">
                <a:solidFill>
                  <a:srgbClr val="002060"/>
                </a:solidFill>
              </a:rPr>
              <a:t>1-212 809 3800</a:t>
            </a:r>
          </a:p>
          <a:p>
            <a:pPr algn="ctr" eaLnBrk="1" hangingPunct="1">
              <a:buFontTx/>
              <a:buNone/>
            </a:pPr>
            <a:r>
              <a:rPr lang="en-US" sz="2200" dirty="0" smtClean="0">
                <a:solidFill>
                  <a:srgbClr val="002060"/>
                </a:solidFill>
                <a:hlinkClick r:id="rId4"/>
              </a:rPr>
              <a:t>info@tellefsen.com</a:t>
            </a:r>
            <a:endParaRPr lang="en-US" sz="2200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en-US" sz="2200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John Rapa               Craig Conti</a:t>
            </a:r>
          </a:p>
          <a:p>
            <a:pPr eaLnBrk="1" hangingPunct="1"/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31571" y="6176663"/>
            <a:ext cx="5965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rgbClr val="002060"/>
                </a:solidFill>
              </a:rPr>
              <a:t>Industry Impact and Lessons Learned From Hurricane Sandy</a:t>
            </a:r>
          </a:p>
        </p:txBody>
      </p:sp>
    </p:spTree>
    <p:extLst>
      <p:ext uri="{BB962C8B-B14F-4D97-AF65-F5344CB8AC3E}">
        <p14:creationId xmlns:p14="http://schemas.microsoft.com/office/powerpoint/2010/main" val="41843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Metro NYC  public transportation was closed, including bridges and tunnels</a:t>
            </a:r>
          </a:p>
          <a:p>
            <a:r>
              <a:rPr lang="en-US" sz="2200" dirty="0" smtClean="0">
                <a:effectLst/>
              </a:rPr>
              <a:t>Most </a:t>
            </a:r>
            <a:r>
              <a:rPr lang="en-US" sz="2200" dirty="0">
                <a:effectLst/>
              </a:rPr>
              <a:t>staff could work remote via terminal server or Citrix server connectivity, however, those that lost power and services were unable to </a:t>
            </a:r>
            <a:r>
              <a:rPr lang="en-US" sz="2200" dirty="0" smtClean="0">
                <a:effectLst/>
              </a:rPr>
              <a:t>telecommute or collaborate</a:t>
            </a:r>
          </a:p>
          <a:p>
            <a:r>
              <a:rPr lang="en-US" sz="2200" dirty="0" smtClean="0"/>
              <a:t>The storm caused the closure of U.S. equity markets, which impacted operations such as valuations, access to cash and settlements</a:t>
            </a:r>
            <a:endParaRPr lang="en-US" sz="2200" dirty="0">
              <a:effectLst/>
            </a:endParaRPr>
          </a:p>
          <a:p>
            <a:r>
              <a:rPr lang="en-US" sz="2200" dirty="0">
                <a:effectLst/>
              </a:rPr>
              <a:t>Employees were unable to leave home due to storm damage, lack of transportation or </a:t>
            </a:r>
            <a:r>
              <a:rPr lang="en-US" sz="2200" dirty="0" smtClean="0">
                <a:effectLst/>
              </a:rPr>
              <a:t>unwilling </a:t>
            </a:r>
            <a:r>
              <a:rPr lang="en-US" sz="2200" dirty="0">
                <a:effectLst/>
              </a:rPr>
              <a:t>to leave </a:t>
            </a:r>
            <a:r>
              <a:rPr lang="en-US" sz="2200" dirty="0" smtClean="0">
                <a:effectLst/>
              </a:rPr>
              <a:t>their families</a:t>
            </a:r>
          </a:p>
          <a:p>
            <a:r>
              <a:rPr lang="en-US" sz="2200" dirty="0" smtClean="0">
                <a:effectLst/>
              </a:rPr>
              <a:t>Regular </a:t>
            </a:r>
            <a:r>
              <a:rPr lang="en-US" sz="2200" dirty="0">
                <a:effectLst/>
              </a:rPr>
              <a:t>and recent BCP </a:t>
            </a:r>
            <a:r>
              <a:rPr lang="en-US" sz="2200" dirty="0" smtClean="0">
                <a:effectLst/>
              </a:rPr>
              <a:t>awareness training, </a:t>
            </a:r>
            <a:r>
              <a:rPr lang="en-US" sz="2200" dirty="0">
                <a:effectLst/>
              </a:rPr>
              <a:t>systems testing and staff training exercises paid </a:t>
            </a:r>
            <a:r>
              <a:rPr lang="en-US" sz="2200" dirty="0" smtClean="0">
                <a:effectLst/>
              </a:rPr>
              <a:t>off.</a:t>
            </a:r>
            <a:endParaRPr lang="en-US" sz="2200" dirty="0">
              <a:effectLst/>
            </a:endParaRPr>
          </a:p>
          <a:p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3824"/>
            <a:ext cx="8229600" cy="944628"/>
          </a:xfrm>
        </p:spPr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EXECUTIVE SUMMARY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409700"/>
            <a:ext cx="8051800" cy="4530725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The power grid </a:t>
            </a:r>
            <a:r>
              <a:rPr lang="en-US" sz="2200" dirty="0" smtClean="0"/>
              <a:t>in lower Manhattan </a:t>
            </a:r>
            <a:r>
              <a:rPr lang="en-US" sz="2200" dirty="0" smtClean="0">
                <a:effectLst/>
              </a:rPr>
              <a:t>was adversely impacted by the tidal surge, and was ultimately shut down to prevent further damage, facilitate re-start</a:t>
            </a:r>
          </a:p>
          <a:p>
            <a:r>
              <a:rPr lang="en-US" sz="2200" dirty="0" smtClean="0">
                <a:effectLst/>
              </a:rPr>
              <a:t>Firms </a:t>
            </a:r>
            <a:r>
              <a:rPr lang="en-US" sz="2200" dirty="0">
                <a:effectLst/>
              </a:rPr>
              <a:t>may re-consider the proximity and locations of their primary and back up facilities, going </a:t>
            </a:r>
            <a:r>
              <a:rPr lang="en-US" sz="2200" dirty="0" smtClean="0">
                <a:effectLst/>
              </a:rPr>
              <a:t>forward</a:t>
            </a:r>
          </a:p>
          <a:p>
            <a:r>
              <a:rPr lang="en-US" sz="2200" dirty="0" smtClean="0">
                <a:effectLst/>
              </a:rPr>
              <a:t>The biggest problems were caused by supply chain disruptions:</a:t>
            </a:r>
          </a:p>
          <a:p>
            <a:pPr lvl="1"/>
            <a:r>
              <a:rPr lang="en-US" sz="1800" dirty="0" smtClean="0">
                <a:effectLst/>
              </a:rPr>
              <a:t>Closure of public transportation</a:t>
            </a:r>
          </a:p>
          <a:p>
            <a:pPr lvl="1"/>
            <a:r>
              <a:rPr lang="en-US" sz="1800" dirty="0" smtClean="0">
                <a:effectLst/>
              </a:rPr>
              <a:t>Closure/inaccessibility of key roads</a:t>
            </a:r>
          </a:p>
          <a:p>
            <a:pPr lvl="1"/>
            <a:r>
              <a:rPr lang="en-US" sz="1800" dirty="0" smtClean="0">
                <a:effectLst/>
              </a:rPr>
              <a:t>Outages with power and telecomm providers</a:t>
            </a:r>
          </a:p>
          <a:p>
            <a:pPr lvl="1"/>
            <a:r>
              <a:rPr lang="en-US" sz="1800" dirty="0" smtClean="0">
                <a:effectLst/>
              </a:rPr>
              <a:t>Staff inability to commute into metro NYC due to downed trees, power lines and local street closures</a:t>
            </a:r>
          </a:p>
          <a:p>
            <a:pPr lvl="1"/>
            <a:endParaRPr lang="en-US" sz="1800" dirty="0" smtClean="0">
              <a:effectLst/>
            </a:endParaRPr>
          </a:p>
          <a:p>
            <a:pPr marL="57150" indent="0">
              <a:buNone/>
            </a:pPr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b="1" i="1" u="sng" dirty="0" smtClean="0">
                <a:solidFill>
                  <a:srgbClr val="002060"/>
                </a:solidFill>
                <a:effectLst/>
              </a:rPr>
              <a:t>EXECUTIVE SUMMARY (Cont’d) …</a:t>
            </a:r>
            <a:endParaRPr lang="en-US" sz="1800" b="1" i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4632325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Hurricane Sandy made landfall in New Jersey on Sunday evening October 30</a:t>
            </a:r>
          </a:p>
          <a:p>
            <a:r>
              <a:rPr lang="en-US" sz="2200" dirty="0" smtClean="0">
                <a:effectLst/>
              </a:rPr>
              <a:t>Sandy brought with it heavy winds, rain, flooding and caused widespread power outages</a:t>
            </a:r>
          </a:p>
          <a:p>
            <a:r>
              <a:rPr lang="en-US" sz="2200" dirty="0" smtClean="0">
                <a:effectLst/>
              </a:rPr>
              <a:t>Sandy impacted an area populated by over 50 million people, a greater impact than Hurricane Katrina</a:t>
            </a:r>
          </a:p>
          <a:p>
            <a:r>
              <a:rPr lang="en-US" sz="2200" dirty="0" smtClean="0">
                <a:effectLst/>
              </a:rPr>
              <a:t>The heavy winds extended over 500 miles from the eye of the storm</a:t>
            </a:r>
          </a:p>
          <a:p>
            <a:pPr lvl="1"/>
            <a:r>
              <a:rPr lang="en-US" sz="1800" dirty="0" smtClean="0">
                <a:effectLst/>
              </a:rPr>
              <a:t>In Chicago on Tuesday, 22’ waves pounded the lakefront</a:t>
            </a:r>
          </a:p>
          <a:p>
            <a:r>
              <a:rPr lang="en-US" sz="2200" dirty="0" smtClean="0">
                <a:effectLst/>
              </a:rPr>
              <a:t>New York City closed public transportation, bridges and tunnels on Sunday evening.</a:t>
            </a:r>
          </a:p>
          <a:p>
            <a:endParaRPr lang="en-US" sz="2200" dirty="0" smtClean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/>
              </a:rPr>
              <a:t>C.	</a:t>
            </a:r>
            <a:r>
              <a:rPr lang="en-US" sz="3600" b="1" u="sng" dirty="0" smtClean="0">
                <a:solidFill>
                  <a:srgbClr val="002060"/>
                </a:solidFill>
                <a:effectLst/>
              </a:rPr>
              <a:t>INDUSTRY IMPACT</a:t>
            </a:r>
            <a:endParaRPr lang="en-US" sz="3600" b="1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8330" y="6191249"/>
            <a:ext cx="6169306" cy="5336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Industry Impact and Lessons Learned From Hurricane Sandy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1ED1-98D1-4475-9B9A-DD8094EA40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5618</TotalTime>
  <Words>3681</Words>
  <Application>Microsoft Office PowerPoint</Application>
  <PresentationFormat>On-screen Show (4:3)</PresentationFormat>
  <Paragraphs>536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Custom Design</vt:lpstr>
      <vt:lpstr>Default Design</vt:lpstr>
      <vt:lpstr>1_Default Design</vt:lpstr>
      <vt:lpstr>2_Default Design</vt:lpstr>
      <vt:lpstr>PowerPoint Presentation</vt:lpstr>
      <vt:lpstr>TABLE OF CONTENTS</vt:lpstr>
      <vt:lpstr>A. BACKGROUND</vt:lpstr>
      <vt:lpstr>BACKGROUND (Cont’d) …</vt:lpstr>
      <vt:lpstr>B. EXECUTIVE SUMMARY</vt:lpstr>
      <vt:lpstr>EXECUTIVE SUMMARY (Cont’d)…</vt:lpstr>
      <vt:lpstr>EXECUTIVE SUMMARY (Cont’d) …</vt:lpstr>
      <vt:lpstr>EXECUTIVE SUMMARY (Cont’d) …</vt:lpstr>
      <vt:lpstr>C. INDUSTRY IMPACT</vt:lpstr>
      <vt:lpstr>INDUSTRY IMPACT (Cont’d) …</vt:lpstr>
      <vt:lpstr>INDUSTRY IMPACT (Cont’d) …</vt:lpstr>
      <vt:lpstr>THERE WAS LEAD TIME PRIOR TO SANDY MAKING LANDFALL</vt:lpstr>
      <vt:lpstr>HURRICANE SANDY:  PATH AND TIMELINE</vt:lpstr>
      <vt:lpstr>ONE WEEK LATER:  EXTENSIVE POWER OUTAGES </vt:lpstr>
      <vt:lpstr>SOME OF THE DEVASTATION …</vt:lpstr>
      <vt:lpstr>AND SUPPLY CHAIN DISRUPTIONS…</vt:lpstr>
      <vt:lpstr>D. SURVEY FINDINGS</vt:lpstr>
      <vt:lpstr>I. BUSINESS CONTINUITY PREPAREDNESS</vt:lpstr>
      <vt:lpstr>STAFF HAVE ACCESS TO  BUSINESS CONTINUITY  PLANS AND STRATEGY</vt:lpstr>
      <vt:lpstr>TWO-THIRDS OF FIRMS ACTIVATED THEIR PLANS INTO THE WEEKEND</vt:lpstr>
      <vt:lpstr>THE MAJORITY OF FIRMS HAVE  DEDICATED SITES FOR RECOVERY</vt:lpstr>
      <vt:lpstr>FIRMS DID NOT RE-LOCATE STAFF,  DID NOT PRE-ARRANGE HOTELS</vt:lpstr>
      <vt:lpstr>THE MAJORITY OF FIRMS HAVE AN EMPLOYEE NOTIFICATION SYSTEM</vt:lpstr>
      <vt:lpstr> FIRMS COMMUNICATED WITH STAFF  VIA MULTIPLE MEANS</vt:lpstr>
      <vt:lpstr>INVESTORS AND KEY CLIENTS WERE CONTACTED VIA EMAIL, PHONE</vt:lpstr>
      <vt:lpstr>KEY SERVICE PROVIDERS’ PREPARATION AND SUPPORT WAS HIGHLY RANKED  </vt:lpstr>
      <vt:lpstr>THE MAJORITY OF FIRMS CONSIDERED THEMSELVES WELL-PREPARED</vt:lpstr>
      <vt:lpstr>FIRMS MAY RE-CONSIDER THE PROXIMITY, LOCATIONS OF PRODUCTION, DR SITES</vt:lpstr>
      <vt:lpstr>II. DISASTER RECOVERY</vt:lpstr>
      <vt:lpstr>MOST FIRMS DID NOT FAIL OVER TO DR; OTHERS DID SO BY SUNDAY PM</vt:lpstr>
      <vt:lpstr>THERE WAS NO SIGNIFICANT IMPACT TO FIRMS’ MISSION-CRITICAL SYSTEMS, INFRASTRUCTURE</vt:lpstr>
      <vt:lpstr>MOST STAFF COULD TELECOMMUTE VIA TERMINAL SERVERS OR CITRIX SERVERS</vt:lpstr>
      <vt:lpstr>III.  SUPPLY CHAIN DISRUPTIONS</vt:lpstr>
      <vt:lpstr>THE BIGGEST DISRUPTIONS:  PUBLIC TRANSPORTATION, ROAD CLOSURES, KEY SERVICE PROVIDERS </vt:lpstr>
      <vt:lpstr>IV. RESPONSE</vt:lpstr>
      <vt:lpstr>INCIDENT MANAGERS WERE ACTIVATED, COMMUNICATED, AND EXECUTED THE PLAN</vt:lpstr>
      <vt:lpstr>FIRMS COORDINATED THEIR RESPONSES WITH KEY SERVICE/SUPPORT PLAYERS</vt:lpstr>
      <vt:lpstr>MOST FIRMS HAVE DESIGNATED  RESPONSE TEAMS</vt:lpstr>
      <vt:lpstr>FOLLOWING THE STORM, FIRMS LEVERAGED GLOBAL SUPPORT TEAMS</vt:lpstr>
      <vt:lpstr>ALMOST ALL FIRMS HAVE DEDICATED  RESPONSE TEAMS</vt:lpstr>
      <vt:lpstr>V. RECOVERY</vt:lpstr>
      <vt:lpstr>FIRMS WERE WELL-PREPARED FOR RECOVERY ACTIVITIES</vt:lpstr>
      <vt:lpstr>MOST MISSION-CRITICAL FUNCTIONS CAN BE RECOVERED WITHIN 4 HOURS,  MANY IMMEDIATELY  OR WITHIN 2 HOURS</vt:lpstr>
      <vt:lpstr>VI. RISK MITIGATION</vt:lpstr>
      <vt:lpstr>MANY FIRMS ARE COVERED BY CATASTROPHIC RISK INSURANCE</vt:lpstr>
      <vt:lpstr>FIRMS TEST THEIR BUSINESS CONTINUANCE CAPABILITIES FREQUENTLY</vt:lpstr>
      <vt:lpstr>STAFF REGULARLY PARTICIPATE  IN BC/DR EXERCISES</vt:lpstr>
      <vt:lpstr>E. LESSONS LEARNED</vt:lpstr>
      <vt:lpstr>LESSONS LEARNED (Cont’d) …</vt:lpstr>
      <vt:lpstr>FIRMS TOOK THE FORECASTS SERIOUSLY  AND ACTED QUICKLY</vt:lpstr>
      <vt:lpstr>WE HAVE A PLAN, IT WORKED !</vt:lpstr>
      <vt:lpstr>BUT WE DID NOT ANTICIPATE SUCH A WIDESPREAD EVENT WITH  MULTIPLE POINTS OF FAILURE!</vt:lpstr>
      <vt:lpstr>FIRMS ARE ALREADY CONTEMPLATING CHANGES</vt:lpstr>
      <vt:lpstr>F. ANECDOTAL FEEDBACK</vt:lpstr>
      <vt:lpstr>ANECDOTAL FEEDBACK (Cont’d) …</vt:lpstr>
      <vt:lpstr>ANECDOTAL FEEDBACK (Cont’d) …</vt:lpstr>
      <vt:lpstr>G. CONCLUSIONS</vt:lpstr>
      <vt:lpstr>CONCLUSIONS (Cont’d) …</vt:lpstr>
      <vt:lpstr>CONCLUSIONS (Cont’d) …</vt:lpstr>
      <vt:lpstr>CONCLUSIONS (Cont’d) …</vt:lpstr>
      <vt:lpstr>H. DISCUSSION AND NEXT STEPS</vt:lpstr>
      <vt:lpstr>DISCUSSION AND NEXT STEPS (Cont’d) …</vt:lpstr>
      <vt:lpstr>DISCUSSION AND NEXT STEPS Cont’d) …</vt:lpstr>
      <vt:lpstr> </vt:lpstr>
      <vt:lpstr>PowerPoint Presentation</vt:lpstr>
    </vt:vector>
  </TitlesOfParts>
  <Company>Tellefsen and Company, L.L.C.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Impact and Lessons Learned From Hurricane Sandy - Summary Report</dc:title>
  <dc:subject>Hurricane Sandy Impact</dc:subject>
  <dc:creator>John Rapa, Craig Conti;Jerry Byrne</dc:creator>
  <cp:lastModifiedBy>John Rapa</cp:lastModifiedBy>
  <cp:revision>890</cp:revision>
  <cp:lastPrinted>2013-01-03T14:11:52Z</cp:lastPrinted>
  <dcterms:created xsi:type="dcterms:W3CDTF">2006-06-13T12:43:36Z</dcterms:created>
  <dcterms:modified xsi:type="dcterms:W3CDTF">2013-01-21T15:31:17Z</dcterms:modified>
</cp:coreProperties>
</file>