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2" r:id="rId2"/>
    <p:sldMasterId id="2147483678" r:id="rId3"/>
    <p:sldMasterId id="2147483693" r:id="rId4"/>
  </p:sldMasterIdLst>
  <p:notesMasterIdLst>
    <p:notesMasterId r:id="rId40"/>
  </p:notesMasterIdLst>
  <p:handoutMasterIdLst>
    <p:handoutMasterId r:id="rId41"/>
  </p:handoutMasterIdLst>
  <p:sldIdLst>
    <p:sldId id="256" r:id="rId5"/>
    <p:sldId id="334" r:id="rId6"/>
    <p:sldId id="285" r:id="rId7"/>
    <p:sldId id="336" r:id="rId8"/>
    <p:sldId id="335" r:id="rId9"/>
    <p:sldId id="296" r:id="rId10"/>
    <p:sldId id="329" r:id="rId11"/>
    <p:sldId id="321" r:id="rId12"/>
    <p:sldId id="360" r:id="rId13"/>
    <p:sldId id="300" r:id="rId14"/>
    <p:sldId id="354" r:id="rId15"/>
    <p:sldId id="353" r:id="rId16"/>
    <p:sldId id="303" r:id="rId17"/>
    <p:sldId id="356" r:id="rId18"/>
    <p:sldId id="306" r:id="rId19"/>
    <p:sldId id="308" r:id="rId20"/>
    <p:sldId id="348" r:id="rId21"/>
    <p:sldId id="309" r:id="rId22"/>
    <p:sldId id="358" r:id="rId23"/>
    <p:sldId id="352" r:id="rId24"/>
    <p:sldId id="351" r:id="rId25"/>
    <p:sldId id="314" r:id="rId26"/>
    <p:sldId id="316" r:id="rId27"/>
    <p:sldId id="333" r:id="rId28"/>
    <p:sldId id="320" r:id="rId29"/>
    <p:sldId id="319" r:id="rId30"/>
    <p:sldId id="317" r:id="rId31"/>
    <p:sldId id="337" r:id="rId32"/>
    <p:sldId id="362" r:id="rId33"/>
    <p:sldId id="338" r:id="rId34"/>
    <p:sldId id="344" r:id="rId35"/>
    <p:sldId id="341" r:id="rId36"/>
    <p:sldId id="342" r:id="rId37"/>
    <p:sldId id="340" r:id="rId38"/>
    <p:sldId id="339"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BC5E00"/>
    <a:srgbClr val="663300"/>
    <a:srgbClr val="FEC758"/>
    <a:srgbClr val="0000FF"/>
    <a:srgbClr val="CC3300"/>
    <a:srgbClr val="B2B2B2"/>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8505" autoAdjust="0"/>
  </p:normalViewPr>
  <p:slideViewPr>
    <p:cSldViewPr snapToGrid="0">
      <p:cViewPr varScale="1">
        <p:scale>
          <a:sx n="67" d="100"/>
          <a:sy n="67" d="100"/>
        </p:scale>
        <p:origin x="1260" y="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2" d="100"/>
          <a:sy n="52" d="100"/>
        </p:scale>
        <p:origin x="-2726"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4198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0BA4C2A-1F3C-4F7B-A64E-2B5B9332B5D7}" type="slidenum">
              <a:rPr lang="en-US"/>
              <a:pPr>
                <a:defRPr/>
              </a:pPr>
              <a:t>‹#›</a:t>
            </a:fld>
            <a:endParaRPr lang="en-US" dirty="0"/>
          </a:p>
        </p:txBody>
      </p:sp>
    </p:spTree>
    <p:extLst>
      <p:ext uri="{BB962C8B-B14F-4D97-AF65-F5344CB8AC3E}">
        <p14:creationId xmlns:p14="http://schemas.microsoft.com/office/powerpoint/2010/main" val="10572974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Evolution of U.S. Financial Markets</a:t>
            </a:r>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665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r>
              <a:rPr lang="en-US" dirty="0"/>
              <a:t>Developed by: Tellefsen and Company, LLC</a:t>
            </a:r>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B6BA8C2-A37A-45E3-A432-E1A03C475558}" type="slidenum">
              <a:rPr lang="en-US"/>
              <a:pPr>
                <a:defRPr/>
              </a:pPr>
              <a:t>‹#›</a:t>
            </a:fld>
            <a:endParaRPr lang="en-US" dirty="0"/>
          </a:p>
        </p:txBody>
      </p:sp>
    </p:spTree>
    <p:extLst>
      <p:ext uri="{BB962C8B-B14F-4D97-AF65-F5344CB8AC3E}">
        <p14:creationId xmlns:p14="http://schemas.microsoft.com/office/powerpoint/2010/main" val="2529577988"/>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Evolution of U.S. Financial Markets</a:t>
            </a:r>
          </a:p>
        </p:txBody>
      </p:sp>
      <p:sp>
        <p:nvSpPr>
          <p:cNvPr id="6758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Developed by: Tellefsen and Company, LLC</a:t>
            </a:r>
          </a:p>
        </p:txBody>
      </p:sp>
      <p:sp>
        <p:nvSpPr>
          <p:cNvPr id="6758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88677B-6897-46F8-A237-C4CF724DF0A3}" type="slidenum">
              <a:rPr lang="en-US" smtClean="0"/>
              <a:pPr eaLnBrk="1" hangingPunct="1"/>
              <a:t>1</a:t>
            </a:fld>
            <a:endParaRPr lang="en-US" dirty="0"/>
          </a:p>
        </p:txBody>
      </p:sp>
      <p:sp>
        <p:nvSpPr>
          <p:cNvPr id="67589" name="Rectangle 2"/>
          <p:cNvSpPr>
            <a:spLocks noGrp="1" noRot="1" noChangeAspect="1" noChangeArrowheads="1" noTextEdit="1"/>
          </p:cNvSpPr>
          <p:nvPr>
            <p:ph type="sldImg"/>
          </p:nvPr>
        </p:nvSpPr>
        <p:spPr>
          <a:ln/>
        </p:spPr>
      </p:sp>
      <p:sp>
        <p:nvSpPr>
          <p:cNvPr id="675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dirty="0"/>
              <a:t>Tellefsen and Company, L.L.C. @2012</a:t>
            </a:r>
          </a:p>
        </p:txBody>
      </p:sp>
      <p:sp>
        <p:nvSpPr>
          <p:cNvPr id="5" name="Slide Number Placeholder 4"/>
          <p:cNvSpPr>
            <a:spLocks noGrp="1"/>
          </p:cNvSpPr>
          <p:nvPr>
            <p:ph type="sldNum" sz="quarter" idx="11"/>
          </p:nvPr>
        </p:nvSpPr>
        <p:spPr/>
        <p:txBody>
          <a:bodyPr/>
          <a:lstStyle/>
          <a:p>
            <a:pPr>
              <a:defRPr/>
            </a:pPr>
            <a:fld id="{CB6BA8C2-A37A-45E3-A432-E1A03C475558}" type="slidenum">
              <a:rPr lang="en-US" smtClean="0"/>
              <a:pPr>
                <a:defRPr/>
              </a:pPr>
              <a:t>34</a:t>
            </a:fld>
            <a:endParaRPr lang="en-US" dirty="0"/>
          </a:p>
        </p:txBody>
      </p:sp>
      <p:sp>
        <p:nvSpPr>
          <p:cNvPr id="6" name="Header Placeholder 5"/>
          <p:cNvSpPr>
            <a:spLocks noGrp="1"/>
          </p:cNvSpPr>
          <p:nvPr>
            <p:ph type="hdr" sz="quarter" idx="12"/>
          </p:nvPr>
        </p:nvSpPr>
        <p:spPr/>
        <p:txBody>
          <a:bodyPr/>
          <a:lstStyle/>
          <a:p>
            <a:pPr>
              <a:defRPr/>
            </a:pPr>
            <a:r>
              <a:rPr lang="en-US" dirty="0"/>
              <a:t>Dodd-Frank Act and Business Continuity Management Impacts</a:t>
            </a:r>
          </a:p>
        </p:txBody>
      </p:sp>
    </p:spTree>
    <p:extLst>
      <p:ext uri="{BB962C8B-B14F-4D97-AF65-F5344CB8AC3E}">
        <p14:creationId xmlns:p14="http://schemas.microsoft.com/office/powerpoint/2010/main" val="2732678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dirty="0"/>
              <a:t>Tellefsen and Company, L.L.C. @2012</a:t>
            </a:r>
          </a:p>
        </p:txBody>
      </p:sp>
      <p:sp>
        <p:nvSpPr>
          <p:cNvPr id="5" name="Slide Number Placeholder 4"/>
          <p:cNvSpPr>
            <a:spLocks noGrp="1"/>
          </p:cNvSpPr>
          <p:nvPr>
            <p:ph type="sldNum" sz="quarter" idx="11"/>
          </p:nvPr>
        </p:nvSpPr>
        <p:spPr/>
        <p:txBody>
          <a:bodyPr/>
          <a:lstStyle/>
          <a:p>
            <a:pPr>
              <a:defRPr/>
            </a:pPr>
            <a:fld id="{CB6BA8C2-A37A-45E3-A432-E1A03C475558}" type="slidenum">
              <a:rPr lang="en-US" smtClean="0"/>
              <a:pPr>
                <a:defRPr/>
              </a:pPr>
              <a:t>35</a:t>
            </a:fld>
            <a:endParaRPr lang="en-US" dirty="0"/>
          </a:p>
        </p:txBody>
      </p:sp>
      <p:sp>
        <p:nvSpPr>
          <p:cNvPr id="6" name="Header Placeholder 5"/>
          <p:cNvSpPr>
            <a:spLocks noGrp="1"/>
          </p:cNvSpPr>
          <p:nvPr>
            <p:ph type="hdr" sz="quarter" idx="12"/>
          </p:nvPr>
        </p:nvSpPr>
        <p:spPr/>
        <p:txBody>
          <a:bodyPr/>
          <a:lstStyle/>
          <a:p>
            <a:pPr>
              <a:defRPr/>
            </a:pPr>
            <a:r>
              <a:rPr lang="en-US" dirty="0"/>
              <a:t>Dodd-Frank Act and Business Continuity Management Impacts</a:t>
            </a:r>
          </a:p>
        </p:txBody>
      </p:sp>
    </p:spTree>
    <p:extLst>
      <p:ext uri="{BB962C8B-B14F-4D97-AF65-F5344CB8AC3E}">
        <p14:creationId xmlns:p14="http://schemas.microsoft.com/office/powerpoint/2010/main" val="76897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CD850C9E-7F2E-44BB-980E-01B39070F0EF}" type="slidenum">
              <a:rPr lang="en-US"/>
              <a:pPr>
                <a:defRPr/>
              </a:pPr>
              <a:t>‹#›</a:t>
            </a:fld>
            <a:endParaRPr lang="en-US" dirty="0"/>
          </a:p>
        </p:txBody>
      </p:sp>
    </p:spTree>
    <p:extLst>
      <p:ext uri="{BB962C8B-B14F-4D97-AF65-F5344CB8AC3E}">
        <p14:creationId xmlns:p14="http://schemas.microsoft.com/office/powerpoint/2010/main" val="1603045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3CF5745D-003E-47F3-946C-51299A7AC9D5}" type="slidenum">
              <a:rPr lang="en-US"/>
              <a:pPr>
                <a:defRPr/>
              </a:pPr>
              <a:t>‹#›</a:t>
            </a:fld>
            <a:endParaRPr lang="en-US" dirty="0"/>
          </a:p>
        </p:txBody>
      </p:sp>
    </p:spTree>
    <p:extLst>
      <p:ext uri="{BB962C8B-B14F-4D97-AF65-F5344CB8AC3E}">
        <p14:creationId xmlns:p14="http://schemas.microsoft.com/office/powerpoint/2010/main" val="98283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2204D06F-564E-4427-811D-501BB9E70055}" type="slidenum">
              <a:rPr lang="en-US"/>
              <a:pPr>
                <a:defRPr/>
              </a:pPr>
              <a:t>‹#›</a:t>
            </a:fld>
            <a:endParaRPr lang="en-US" dirty="0"/>
          </a:p>
        </p:txBody>
      </p:sp>
    </p:spTree>
    <p:extLst>
      <p:ext uri="{BB962C8B-B14F-4D97-AF65-F5344CB8AC3E}">
        <p14:creationId xmlns:p14="http://schemas.microsoft.com/office/powerpoint/2010/main" val="2462395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18" name="Title 1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72102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Swap Execution Facilities Overview</a:t>
            </a:r>
          </a:p>
        </p:txBody>
      </p:sp>
      <p:sp>
        <p:nvSpPr>
          <p:cNvPr id="5" name="Rectangle 6"/>
          <p:cNvSpPr>
            <a:spLocks noGrp="1" noChangeArrowheads="1"/>
          </p:cNvSpPr>
          <p:nvPr>
            <p:ph type="sldNum" sz="quarter" idx="12"/>
          </p:nvPr>
        </p:nvSpPr>
        <p:spPr/>
        <p:txBody>
          <a:bodyPr/>
          <a:lstStyle>
            <a:lvl1pPr>
              <a:defRPr/>
            </a:lvl1pPr>
          </a:lstStyle>
          <a:p>
            <a:pPr>
              <a:defRPr/>
            </a:pPr>
            <a:fld id="{A02AF6E6-565D-4A04-898A-F603BD9767E7}" type="slidenum">
              <a:rPr lang="en-US"/>
              <a:pPr>
                <a:defRPr/>
              </a:pPr>
              <a:t>‹#›</a:t>
            </a:fld>
            <a:endParaRPr lang="en-US" dirty="0"/>
          </a:p>
        </p:txBody>
      </p:sp>
    </p:spTree>
    <p:extLst>
      <p:ext uri="{BB962C8B-B14F-4D97-AF65-F5344CB8AC3E}">
        <p14:creationId xmlns:p14="http://schemas.microsoft.com/office/powerpoint/2010/main" val="3313022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pic>
        <p:nvPicPr>
          <p:cNvPr id="4" name="Picture 10" descr="TCL Logo.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 y="6146800"/>
            <a:ext cx="23495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10"/>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pPr>
              <a:defRPr/>
            </a:pPr>
            <a:endParaRPr lang="en-US" dirty="0"/>
          </a:p>
        </p:txBody>
      </p:sp>
      <p:sp>
        <p:nvSpPr>
          <p:cNvPr id="13" name="Footer Placeholder 12"/>
          <p:cNvSpPr>
            <a:spLocks noGrp="1"/>
          </p:cNvSpPr>
          <p:nvPr>
            <p:ph type="ftr" sz="quarter" idx="11"/>
          </p:nvPr>
        </p:nvSpPr>
        <p:spPr/>
        <p:txBody>
          <a:bodyPr/>
          <a:lstStyle/>
          <a:p>
            <a:pPr>
              <a:defRPr/>
            </a:pPr>
            <a:r>
              <a:rPr lang="en-US" dirty="0"/>
              <a:t>Evolution of U.S. Financial Markets</a:t>
            </a:r>
          </a:p>
        </p:txBody>
      </p:sp>
      <p:sp>
        <p:nvSpPr>
          <p:cNvPr id="14" name="Slide Number Placeholder 13"/>
          <p:cNvSpPr>
            <a:spLocks noGrp="1"/>
          </p:cNvSpPr>
          <p:nvPr>
            <p:ph type="sldNum" sz="quarter" idx="12"/>
          </p:nvPr>
        </p:nvSpPr>
        <p:spPr/>
        <p:txBody>
          <a:bodyPr/>
          <a:lstStyle/>
          <a:p>
            <a:pPr>
              <a:defRPr/>
            </a:pPr>
            <a:fld id="{57F7C9C5-83CD-45F9-A677-40A2669663BB}" type="slidenum">
              <a:rPr lang="en-US" smtClean="0"/>
              <a:pPr>
                <a:defRPr/>
              </a:pPr>
              <a:t>‹#›</a:t>
            </a:fld>
            <a:endParaRPr lang="en-US" dirty="0"/>
          </a:p>
        </p:txBody>
      </p:sp>
    </p:spTree>
    <p:extLst>
      <p:ext uri="{BB962C8B-B14F-4D97-AF65-F5344CB8AC3E}">
        <p14:creationId xmlns:p14="http://schemas.microsoft.com/office/powerpoint/2010/main" val="2729163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C04887D9-D50A-4290-BBB4-FB22EB147C04}" type="slidenum">
              <a:rPr lang="en-US"/>
              <a:pPr>
                <a:defRPr/>
              </a:pPr>
              <a:t>‹#›</a:t>
            </a:fld>
            <a:endParaRPr lang="en-US" dirty="0"/>
          </a:p>
        </p:txBody>
      </p:sp>
    </p:spTree>
    <p:extLst>
      <p:ext uri="{BB962C8B-B14F-4D97-AF65-F5344CB8AC3E}">
        <p14:creationId xmlns:p14="http://schemas.microsoft.com/office/powerpoint/2010/main" val="1206835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61104548-FD06-4C53-9893-339734138B60}" type="slidenum">
              <a:rPr lang="en-US"/>
              <a:pPr>
                <a:defRPr/>
              </a:pPr>
              <a:t>‹#›</a:t>
            </a:fld>
            <a:endParaRPr lang="en-US" dirty="0"/>
          </a:p>
        </p:txBody>
      </p:sp>
    </p:spTree>
    <p:extLst>
      <p:ext uri="{BB962C8B-B14F-4D97-AF65-F5344CB8AC3E}">
        <p14:creationId xmlns:p14="http://schemas.microsoft.com/office/powerpoint/2010/main" val="692759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9" name="Rectangle 6"/>
          <p:cNvSpPr>
            <a:spLocks noGrp="1" noChangeArrowheads="1"/>
          </p:cNvSpPr>
          <p:nvPr>
            <p:ph type="sldNum" sz="quarter" idx="12"/>
          </p:nvPr>
        </p:nvSpPr>
        <p:spPr/>
        <p:txBody>
          <a:bodyPr/>
          <a:lstStyle>
            <a:lvl1pPr>
              <a:defRPr/>
            </a:lvl1pPr>
          </a:lstStyle>
          <a:p>
            <a:pPr>
              <a:defRPr/>
            </a:pPr>
            <a:fld id="{48A8DF18-3FDC-407C-8598-02C37FB55954}" type="slidenum">
              <a:rPr lang="en-US"/>
              <a:pPr>
                <a:defRPr/>
              </a:pPr>
              <a:t>‹#›</a:t>
            </a:fld>
            <a:endParaRPr lang="en-US" dirty="0"/>
          </a:p>
        </p:txBody>
      </p:sp>
    </p:spTree>
    <p:extLst>
      <p:ext uri="{BB962C8B-B14F-4D97-AF65-F5344CB8AC3E}">
        <p14:creationId xmlns:p14="http://schemas.microsoft.com/office/powerpoint/2010/main" val="5192178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5" name="Rectangle 6"/>
          <p:cNvSpPr>
            <a:spLocks noGrp="1" noChangeArrowheads="1"/>
          </p:cNvSpPr>
          <p:nvPr>
            <p:ph type="sldNum" sz="quarter" idx="12"/>
          </p:nvPr>
        </p:nvSpPr>
        <p:spPr/>
        <p:txBody>
          <a:bodyPr/>
          <a:lstStyle>
            <a:lvl1pPr>
              <a:defRPr/>
            </a:lvl1pPr>
          </a:lstStyle>
          <a:p>
            <a:pPr>
              <a:defRPr/>
            </a:pPr>
            <a:fld id="{39D2491D-DC42-4A2B-8364-D0766314E045}" type="slidenum">
              <a:rPr lang="en-US"/>
              <a:pPr>
                <a:defRPr/>
              </a:pPr>
              <a:t>‹#›</a:t>
            </a:fld>
            <a:endParaRPr lang="en-US" dirty="0"/>
          </a:p>
        </p:txBody>
      </p:sp>
    </p:spTree>
    <p:extLst>
      <p:ext uri="{BB962C8B-B14F-4D97-AF65-F5344CB8AC3E}">
        <p14:creationId xmlns:p14="http://schemas.microsoft.com/office/powerpoint/2010/main" val="16353187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4" name="Rectangle 6"/>
          <p:cNvSpPr>
            <a:spLocks noGrp="1" noChangeArrowheads="1"/>
          </p:cNvSpPr>
          <p:nvPr>
            <p:ph type="sldNum" sz="quarter" idx="12"/>
          </p:nvPr>
        </p:nvSpPr>
        <p:spPr/>
        <p:txBody>
          <a:bodyPr/>
          <a:lstStyle>
            <a:lvl1pPr>
              <a:defRPr/>
            </a:lvl1pPr>
          </a:lstStyle>
          <a:p>
            <a:pPr>
              <a:defRPr/>
            </a:pPr>
            <a:fld id="{5F2BF78F-760C-47E9-8C25-6B0EDBB19FB2}" type="slidenum">
              <a:rPr lang="en-US"/>
              <a:pPr>
                <a:defRPr/>
              </a:pPr>
              <a:t>‹#›</a:t>
            </a:fld>
            <a:endParaRPr lang="en-US" dirty="0"/>
          </a:p>
        </p:txBody>
      </p:sp>
    </p:spTree>
    <p:extLst>
      <p:ext uri="{BB962C8B-B14F-4D97-AF65-F5344CB8AC3E}">
        <p14:creationId xmlns:p14="http://schemas.microsoft.com/office/powerpoint/2010/main" val="1044213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8869076C-204D-4F9E-B0D4-FAB480A9B238}" type="slidenum">
              <a:rPr lang="en-US"/>
              <a:pPr>
                <a:defRPr/>
              </a:pPr>
              <a:t>‹#›</a:t>
            </a:fld>
            <a:endParaRPr lang="en-US" dirty="0"/>
          </a:p>
        </p:txBody>
      </p:sp>
    </p:spTree>
    <p:extLst>
      <p:ext uri="{BB962C8B-B14F-4D97-AF65-F5344CB8AC3E}">
        <p14:creationId xmlns:p14="http://schemas.microsoft.com/office/powerpoint/2010/main" val="38673503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17" name="Title 16"/>
          <p:cNvSpPr>
            <a:spLocks noGrp="1"/>
          </p:cNvSpPr>
          <p:nvPr>
            <p:ph type="title"/>
          </p:nvPr>
        </p:nvSpPr>
        <p:spPr/>
        <p:txBody>
          <a:bodyPr/>
          <a:lstStyle/>
          <a:p>
            <a:r>
              <a:rPr lang="en-US"/>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Swap Execution Facilities Overview</a:t>
            </a:r>
          </a:p>
        </p:txBody>
      </p:sp>
      <p:sp>
        <p:nvSpPr>
          <p:cNvPr id="6" name="Rectangle 6"/>
          <p:cNvSpPr>
            <a:spLocks noGrp="1" noChangeArrowheads="1"/>
          </p:cNvSpPr>
          <p:nvPr>
            <p:ph type="sldNum" sz="quarter" idx="12"/>
          </p:nvPr>
        </p:nvSpPr>
        <p:spPr/>
        <p:txBody>
          <a:bodyPr/>
          <a:lstStyle>
            <a:lvl1pPr>
              <a:defRPr/>
            </a:lvl1pPr>
          </a:lstStyle>
          <a:p>
            <a:pPr>
              <a:defRPr/>
            </a:pPr>
            <a:fld id="{208B4644-A1B1-4063-B706-03FB8503E3DA}" type="slidenum">
              <a:rPr lang="en-US"/>
              <a:pPr>
                <a:defRPr/>
              </a:pPr>
              <a:t>‹#›</a:t>
            </a:fld>
            <a:endParaRPr lang="en-US" dirty="0"/>
          </a:p>
        </p:txBody>
      </p:sp>
    </p:spTree>
    <p:extLst>
      <p:ext uri="{BB962C8B-B14F-4D97-AF65-F5344CB8AC3E}">
        <p14:creationId xmlns:p14="http://schemas.microsoft.com/office/powerpoint/2010/main" val="37409364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5" name="Rectangle 6"/>
          <p:cNvSpPr>
            <a:spLocks noGrp="1" noChangeArrowheads="1"/>
          </p:cNvSpPr>
          <p:nvPr>
            <p:ph type="sldNum" sz="quarter" idx="12"/>
          </p:nvPr>
        </p:nvSpPr>
        <p:spPr/>
        <p:txBody>
          <a:bodyPr/>
          <a:lstStyle>
            <a:lvl1pPr>
              <a:defRPr/>
            </a:lvl1pPr>
          </a:lstStyle>
          <a:p>
            <a:pPr>
              <a:defRPr/>
            </a:pPr>
            <a:fld id="{63875CFE-FDF3-4B7F-AABB-7D8CCA5C67FE}" type="slidenum">
              <a:rPr lang="en-US"/>
              <a:pPr>
                <a:defRPr/>
              </a:pPr>
              <a:t>‹#›</a:t>
            </a:fld>
            <a:endParaRPr lang="en-US" dirty="0"/>
          </a:p>
        </p:txBody>
      </p:sp>
    </p:spTree>
    <p:extLst>
      <p:ext uri="{BB962C8B-B14F-4D97-AF65-F5344CB8AC3E}">
        <p14:creationId xmlns:p14="http://schemas.microsoft.com/office/powerpoint/2010/main" val="3666511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Swap Execution Facilities Overview</a:t>
            </a:r>
          </a:p>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48223752-CA87-439A-A74F-D088EBFFFF2F}" type="slidenum">
              <a:rPr lang="en-US"/>
              <a:pPr>
                <a:defRPr/>
              </a:pPr>
              <a:t>‹#›</a:t>
            </a:fld>
            <a:endParaRPr lang="en-US" dirty="0"/>
          </a:p>
        </p:txBody>
      </p:sp>
    </p:spTree>
    <p:extLst>
      <p:ext uri="{BB962C8B-B14F-4D97-AF65-F5344CB8AC3E}">
        <p14:creationId xmlns:p14="http://schemas.microsoft.com/office/powerpoint/2010/main" val="6015260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Dodd-Frank Act Title VII – OTC Derivatives</a:t>
            </a:r>
          </a:p>
        </p:txBody>
      </p:sp>
      <p:sp>
        <p:nvSpPr>
          <p:cNvPr id="6" name="Rectangle 6"/>
          <p:cNvSpPr>
            <a:spLocks noGrp="1" noChangeArrowheads="1"/>
          </p:cNvSpPr>
          <p:nvPr>
            <p:ph type="sldNum" sz="quarter" idx="12"/>
          </p:nvPr>
        </p:nvSpPr>
        <p:spPr/>
        <p:txBody>
          <a:bodyPr/>
          <a:lstStyle>
            <a:lvl1pPr>
              <a:defRPr/>
            </a:lvl1pPr>
          </a:lstStyle>
          <a:p>
            <a:pPr>
              <a:defRPr/>
            </a:pPr>
            <a:fld id="{088E4AF4-055A-4A02-8188-344871C2188A}" type="slidenum">
              <a:rPr lang="en-US"/>
              <a:pPr>
                <a:defRPr/>
              </a:pPr>
              <a:t>‹#›</a:t>
            </a:fld>
            <a:endParaRPr lang="en-US" dirty="0"/>
          </a:p>
        </p:txBody>
      </p:sp>
    </p:spTree>
    <p:extLst>
      <p:ext uri="{BB962C8B-B14F-4D97-AF65-F5344CB8AC3E}">
        <p14:creationId xmlns:p14="http://schemas.microsoft.com/office/powerpoint/2010/main" val="8562403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031DAC0F-E83B-48BF-96A1-0FD0D4596E34}" type="slidenum">
              <a:rPr lang="en-US"/>
              <a:pPr>
                <a:defRPr/>
              </a:pPr>
              <a:t>‹#›</a:t>
            </a:fld>
            <a:endParaRPr lang="en-US" dirty="0"/>
          </a:p>
        </p:txBody>
      </p:sp>
    </p:spTree>
    <p:extLst>
      <p:ext uri="{BB962C8B-B14F-4D97-AF65-F5344CB8AC3E}">
        <p14:creationId xmlns:p14="http://schemas.microsoft.com/office/powerpoint/2010/main" val="37816299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9" name="Rectangle 6"/>
          <p:cNvSpPr>
            <a:spLocks noGrp="1" noChangeArrowheads="1"/>
          </p:cNvSpPr>
          <p:nvPr>
            <p:ph type="sldNum" sz="quarter" idx="12"/>
          </p:nvPr>
        </p:nvSpPr>
        <p:spPr/>
        <p:txBody>
          <a:bodyPr/>
          <a:lstStyle>
            <a:lvl1pPr>
              <a:defRPr/>
            </a:lvl1pPr>
          </a:lstStyle>
          <a:p>
            <a:pPr>
              <a:defRPr/>
            </a:pPr>
            <a:fld id="{0FF0C520-2694-49FD-9555-37DE873C5D9D}" type="slidenum">
              <a:rPr lang="en-US"/>
              <a:pPr>
                <a:defRPr/>
              </a:pPr>
              <a:t>‹#›</a:t>
            </a:fld>
            <a:endParaRPr lang="en-US" dirty="0"/>
          </a:p>
        </p:txBody>
      </p:sp>
    </p:spTree>
    <p:extLst>
      <p:ext uri="{BB962C8B-B14F-4D97-AF65-F5344CB8AC3E}">
        <p14:creationId xmlns:p14="http://schemas.microsoft.com/office/powerpoint/2010/main" val="27989949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5" name="Rectangle 6"/>
          <p:cNvSpPr>
            <a:spLocks noGrp="1" noChangeArrowheads="1"/>
          </p:cNvSpPr>
          <p:nvPr>
            <p:ph type="sldNum" sz="quarter" idx="12"/>
          </p:nvPr>
        </p:nvSpPr>
        <p:spPr/>
        <p:txBody>
          <a:bodyPr/>
          <a:lstStyle>
            <a:lvl1pPr>
              <a:defRPr/>
            </a:lvl1pPr>
          </a:lstStyle>
          <a:p>
            <a:pPr>
              <a:defRPr/>
            </a:pPr>
            <a:fld id="{7458F908-12AC-4D3F-A91E-45037C87BC76}" type="slidenum">
              <a:rPr lang="en-US"/>
              <a:pPr>
                <a:defRPr/>
              </a:pPr>
              <a:t>‹#›</a:t>
            </a:fld>
            <a:endParaRPr lang="en-US" dirty="0"/>
          </a:p>
        </p:txBody>
      </p:sp>
    </p:spTree>
    <p:extLst>
      <p:ext uri="{BB962C8B-B14F-4D97-AF65-F5344CB8AC3E}">
        <p14:creationId xmlns:p14="http://schemas.microsoft.com/office/powerpoint/2010/main" val="19146151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4" name="Rectangle 6"/>
          <p:cNvSpPr>
            <a:spLocks noGrp="1" noChangeArrowheads="1"/>
          </p:cNvSpPr>
          <p:nvPr>
            <p:ph type="sldNum" sz="quarter" idx="12"/>
          </p:nvPr>
        </p:nvSpPr>
        <p:spPr/>
        <p:txBody>
          <a:bodyPr/>
          <a:lstStyle>
            <a:lvl1pPr>
              <a:defRPr/>
            </a:lvl1pPr>
          </a:lstStyle>
          <a:p>
            <a:pPr>
              <a:defRPr/>
            </a:pPr>
            <a:fld id="{556FB05C-AE91-4CA6-BA64-80DF9879A138}" type="slidenum">
              <a:rPr lang="en-US"/>
              <a:pPr>
                <a:defRPr/>
              </a:pPr>
              <a:t>‹#›</a:t>
            </a:fld>
            <a:endParaRPr lang="en-US" dirty="0"/>
          </a:p>
        </p:txBody>
      </p:sp>
    </p:spTree>
    <p:extLst>
      <p:ext uri="{BB962C8B-B14F-4D97-AF65-F5344CB8AC3E}">
        <p14:creationId xmlns:p14="http://schemas.microsoft.com/office/powerpoint/2010/main" val="241602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3FB3A4FC-E9A0-424B-946B-E2E969986616}" type="slidenum">
              <a:rPr lang="en-US"/>
              <a:pPr>
                <a:defRPr/>
              </a:pPr>
              <a:t>‹#›</a:t>
            </a:fld>
            <a:endParaRPr lang="en-US" dirty="0"/>
          </a:p>
        </p:txBody>
      </p:sp>
    </p:spTree>
    <p:extLst>
      <p:ext uri="{BB962C8B-B14F-4D97-AF65-F5344CB8AC3E}">
        <p14:creationId xmlns:p14="http://schemas.microsoft.com/office/powerpoint/2010/main" val="4170677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957D26C1-1E3F-4249-87C4-76CFD02793E8}" type="slidenum">
              <a:rPr lang="en-US"/>
              <a:pPr>
                <a:defRPr/>
              </a:pPr>
              <a:t>‹#›</a:t>
            </a:fld>
            <a:endParaRPr lang="en-US" dirty="0"/>
          </a:p>
        </p:txBody>
      </p:sp>
    </p:spTree>
    <p:extLst>
      <p:ext uri="{BB962C8B-B14F-4D97-AF65-F5344CB8AC3E}">
        <p14:creationId xmlns:p14="http://schemas.microsoft.com/office/powerpoint/2010/main" val="30053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6D71F737-05A1-49BA-8006-CEB59599C7A9}" type="slidenum">
              <a:rPr lang="en-US"/>
              <a:pPr>
                <a:defRPr/>
              </a:pPr>
              <a:t>‹#›</a:t>
            </a:fld>
            <a:endParaRPr lang="en-US" dirty="0"/>
          </a:p>
        </p:txBody>
      </p:sp>
    </p:spTree>
    <p:extLst>
      <p:ext uri="{BB962C8B-B14F-4D97-AF65-F5344CB8AC3E}">
        <p14:creationId xmlns:p14="http://schemas.microsoft.com/office/powerpoint/2010/main" val="3889158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F06B1E84-1281-47CA-9092-1EE1BB791BF4}" type="slidenum">
              <a:rPr lang="en-US"/>
              <a:pPr>
                <a:defRPr/>
              </a:pPr>
              <a:t>‹#›</a:t>
            </a:fld>
            <a:endParaRPr lang="en-US" dirty="0"/>
          </a:p>
        </p:txBody>
      </p:sp>
    </p:spTree>
    <p:extLst>
      <p:ext uri="{BB962C8B-B14F-4D97-AF65-F5344CB8AC3E}">
        <p14:creationId xmlns:p14="http://schemas.microsoft.com/office/powerpoint/2010/main" val="2122362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54ACBA1B-5995-4C8A-953B-6E73EA94BB63}" type="slidenum">
              <a:rPr lang="en-US"/>
              <a:pPr>
                <a:defRPr/>
              </a:pPr>
              <a:t>‹#›</a:t>
            </a:fld>
            <a:endParaRPr lang="en-US" dirty="0"/>
          </a:p>
        </p:txBody>
      </p:sp>
    </p:spTree>
    <p:extLst>
      <p:ext uri="{BB962C8B-B14F-4D97-AF65-F5344CB8AC3E}">
        <p14:creationId xmlns:p14="http://schemas.microsoft.com/office/powerpoint/2010/main" val="12158512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9BD78CC8-DBC3-4816-BB9E-B3E9D76B8731}" type="slidenum">
              <a:rPr lang="en-US"/>
              <a:pPr>
                <a:defRPr/>
              </a:pPr>
              <a:t>‹#›</a:t>
            </a:fld>
            <a:endParaRPr lang="en-US" dirty="0"/>
          </a:p>
        </p:txBody>
      </p:sp>
    </p:spTree>
    <p:extLst>
      <p:ext uri="{BB962C8B-B14F-4D97-AF65-F5344CB8AC3E}">
        <p14:creationId xmlns:p14="http://schemas.microsoft.com/office/powerpoint/2010/main" val="35433351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10" name="Title 9"/>
          <p:cNvSpPr>
            <a:spLocks noGrp="1"/>
          </p:cNvSpPr>
          <p:nvPr>
            <p:ph type="title"/>
          </p:nvPr>
        </p:nvSpPr>
        <p:spPr/>
        <p:txBody>
          <a:bodyPr/>
          <a:lstStyle/>
          <a:p>
            <a:r>
              <a:rPr lang="en-US"/>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934C2EBB-594C-486D-8A09-51ADFF59BE8A}" type="slidenum">
              <a:rPr lang="en-US"/>
              <a:pPr>
                <a:defRPr/>
              </a:pPr>
              <a:t>‹#›</a:t>
            </a:fld>
            <a:endParaRPr lang="en-US" dirty="0"/>
          </a:p>
        </p:txBody>
      </p:sp>
    </p:spTree>
    <p:extLst>
      <p:ext uri="{BB962C8B-B14F-4D97-AF65-F5344CB8AC3E}">
        <p14:creationId xmlns:p14="http://schemas.microsoft.com/office/powerpoint/2010/main" val="28461360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17" name="Title 16"/>
          <p:cNvSpPr>
            <a:spLocks noGrp="1"/>
          </p:cNvSpPr>
          <p:nvPr>
            <p:ph type="title"/>
          </p:nvPr>
        </p:nvSpPr>
        <p:spPr/>
        <p:txBody>
          <a:bodyPr/>
          <a:lstStyle/>
          <a:p>
            <a:r>
              <a:rPr lang="en-US"/>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B4C72247-8F0E-4A10-A18F-0A9D21DFD33F}" type="slidenum">
              <a:rPr lang="en-US"/>
              <a:pPr>
                <a:defRPr/>
              </a:pPr>
              <a:t>‹#›</a:t>
            </a:fld>
            <a:endParaRPr lang="en-US" dirty="0"/>
          </a:p>
        </p:txBody>
      </p:sp>
    </p:spTree>
    <p:extLst>
      <p:ext uri="{BB962C8B-B14F-4D97-AF65-F5344CB8AC3E}">
        <p14:creationId xmlns:p14="http://schemas.microsoft.com/office/powerpoint/2010/main" val="15567977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5" name="Rectangle 6"/>
          <p:cNvSpPr>
            <a:spLocks noGrp="1" noChangeArrowheads="1"/>
          </p:cNvSpPr>
          <p:nvPr>
            <p:ph type="sldNum" sz="quarter" idx="12"/>
          </p:nvPr>
        </p:nvSpPr>
        <p:spPr/>
        <p:txBody>
          <a:bodyPr/>
          <a:lstStyle>
            <a:lvl1pPr>
              <a:defRPr/>
            </a:lvl1pPr>
          </a:lstStyle>
          <a:p>
            <a:pPr>
              <a:defRPr/>
            </a:pPr>
            <a:fld id="{670B5983-013A-4D45-BFE3-29A419C8310B}" type="slidenum">
              <a:rPr lang="en-US"/>
              <a:pPr>
                <a:defRPr/>
              </a:pPr>
              <a:t>‹#›</a:t>
            </a:fld>
            <a:endParaRPr lang="en-US" dirty="0"/>
          </a:p>
        </p:txBody>
      </p:sp>
    </p:spTree>
    <p:extLst>
      <p:ext uri="{BB962C8B-B14F-4D97-AF65-F5344CB8AC3E}">
        <p14:creationId xmlns:p14="http://schemas.microsoft.com/office/powerpoint/2010/main" val="20581043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9AB25CF5-AD97-4D47-B14D-8AC259EB973C}" type="slidenum">
              <a:rPr lang="en-US"/>
              <a:pPr>
                <a:defRPr/>
              </a:pPr>
              <a:t>‹#›</a:t>
            </a:fld>
            <a:endParaRPr lang="en-US" dirty="0"/>
          </a:p>
        </p:txBody>
      </p:sp>
    </p:spTree>
    <p:extLst>
      <p:ext uri="{BB962C8B-B14F-4D97-AF65-F5344CB8AC3E}">
        <p14:creationId xmlns:p14="http://schemas.microsoft.com/office/powerpoint/2010/main" val="39911051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CE053A56-21B4-4B96-A42A-530820E8AE1B}" type="slidenum">
              <a:rPr lang="en-US"/>
              <a:pPr>
                <a:defRPr/>
              </a:pPr>
              <a:t>‹#›</a:t>
            </a:fld>
            <a:endParaRPr lang="en-US" dirty="0"/>
          </a:p>
        </p:txBody>
      </p:sp>
    </p:spTree>
    <p:extLst>
      <p:ext uri="{BB962C8B-B14F-4D97-AF65-F5344CB8AC3E}">
        <p14:creationId xmlns:p14="http://schemas.microsoft.com/office/powerpoint/2010/main" val="28221876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F57449BE-2833-4A7B-A05F-ACE9F5D5497C}" type="slidenum">
              <a:rPr lang="en-US"/>
              <a:pPr>
                <a:defRPr/>
              </a:pPr>
              <a:t>‹#›</a:t>
            </a:fld>
            <a:endParaRPr lang="en-US" dirty="0"/>
          </a:p>
        </p:txBody>
      </p:sp>
    </p:spTree>
    <p:extLst>
      <p:ext uri="{BB962C8B-B14F-4D97-AF65-F5344CB8AC3E}">
        <p14:creationId xmlns:p14="http://schemas.microsoft.com/office/powerpoint/2010/main" val="1466056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9" name="Rectangle 6"/>
          <p:cNvSpPr>
            <a:spLocks noGrp="1" noChangeArrowheads="1"/>
          </p:cNvSpPr>
          <p:nvPr>
            <p:ph type="sldNum" sz="quarter" idx="12"/>
          </p:nvPr>
        </p:nvSpPr>
        <p:spPr/>
        <p:txBody>
          <a:bodyPr/>
          <a:lstStyle>
            <a:lvl1pPr>
              <a:defRPr/>
            </a:lvl1pPr>
          </a:lstStyle>
          <a:p>
            <a:pPr>
              <a:defRPr/>
            </a:pPr>
            <a:fld id="{1926CAAD-3787-46B5-B7F4-A7FE65863153}" type="slidenum">
              <a:rPr lang="en-US"/>
              <a:pPr>
                <a:defRPr/>
              </a:pPr>
              <a:t>‹#›</a:t>
            </a:fld>
            <a:endParaRPr lang="en-US" dirty="0"/>
          </a:p>
        </p:txBody>
      </p:sp>
    </p:spTree>
    <p:extLst>
      <p:ext uri="{BB962C8B-B14F-4D97-AF65-F5344CB8AC3E}">
        <p14:creationId xmlns:p14="http://schemas.microsoft.com/office/powerpoint/2010/main" val="316048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9084B1B6-67A2-4E30-BC70-B8E79D07E23D}" type="slidenum">
              <a:rPr lang="en-US"/>
              <a:pPr>
                <a:defRPr/>
              </a:pPr>
              <a:t>‹#›</a:t>
            </a:fld>
            <a:endParaRPr lang="en-US" dirty="0"/>
          </a:p>
        </p:txBody>
      </p:sp>
    </p:spTree>
    <p:extLst>
      <p:ext uri="{BB962C8B-B14F-4D97-AF65-F5344CB8AC3E}">
        <p14:creationId xmlns:p14="http://schemas.microsoft.com/office/powerpoint/2010/main" val="30477358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5" name="Rectangle 6"/>
          <p:cNvSpPr>
            <a:spLocks noGrp="1" noChangeArrowheads="1"/>
          </p:cNvSpPr>
          <p:nvPr>
            <p:ph type="sldNum" sz="quarter" idx="12"/>
          </p:nvPr>
        </p:nvSpPr>
        <p:spPr/>
        <p:txBody>
          <a:bodyPr/>
          <a:lstStyle>
            <a:lvl1pPr>
              <a:defRPr/>
            </a:lvl1pPr>
          </a:lstStyle>
          <a:p>
            <a:pPr>
              <a:defRPr/>
            </a:pPr>
            <a:fld id="{D7A69296-98F4-46A1-BA68-7948A20E91F4}" type="slidenum">
              <a:rPr lang="en-US"/>
              <a:pPr>
                <a:defRPr/>
              </a:pPr>
              <a:t>‹#›</a:t>
            </a:fld>
            <a:endParaRPr lang="en-US" dirty="0"/>
          </a:p>
        </p:txBody>
      </p:sp>
    </p:spTree>
    <p:extLst>
      <p:ext uri="{BB962C8B-B14F-4D97-AF65-F5344CB8AC3E}">
        <p14:creationId xmlns:p14="http://schemas.microsoft.com/office/powerpoint/2010/main" val="5250270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r>
              <a:rPr lang="en-US" dirty="0"/>
              <a:t>Dodd-Frank Act Title VII – OTC Derivatives</a:t>
            </a:r>
          </a:p>
        </p:txBody>
      </p:sp>
      <p:sp>
        <p:nvSpPr>
          <p:cNvPr id="4" name="Rectangle 6"/>
          <p:cNvSpPr>
            <a:spLocks noGrp="1" noChangeArrowheads="1"/>
          </p:cNvSpPr>
          <p:nvPr>
            <p:ph type="sldNum" sz="quarter" idx="12"/>
          </p:nvPr>
        </p:nvSpPr>
        <p:spPr/>
        <p:txBody>
          <a:bodyPr/>
          <a:lstStyle>
            <a:lvl1pPr>
              <a:defRPr/>
            </a:lvl1pPr>
          </a:lstStyle>
          <a:p>
            <a:pPr>
              <a:defRPr/>
            </a:pPr>
            <a:fld id="{489F2EDE-B6C9-49DF-B9F1-E1607FDF62E3}" type="slidenum">
              <a:rPr lang="en-US"/>
              <a:pPr>
                <a:defRPr/>
              </a:pPr>
              <a:t>‹#›</a:t>
            </a:fld>
            <a:endParaRPr lang="en-US" dirty="0"/>
          </a:p>
        </p:txBody>
      </p:sp>
    </p:spTree>
    <p:extLst>
      <p:ext uri="{BB962C8B-B14F-4D97-AF65-F5344CB8AC3E}">
        <p14:creationId xmlns:p14="http://schemas.microsoft.com/office/powerpoint/2010/main" val="29461385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63D71FF8-0BDC-46B7-9F4E-6F6065E82825}" type="slidenum">
              <a:rPr lang="en-US"/>
              <a:pPr>
                <a:defRPr/>
              </a:pPr>
              <a:t>‹#›</a:t>
            </a:fld>
            <a:endParaRPr lang="en-US" dirty="0"/>
          </a:p>
        </p:txBody>
      </p:sp>
    </p:spTree>
    <p:extLst>
      <p:ext uri="{BB962C8B-B14F-4D97-AF65-F5344CB8AC3E}">
        <p14:creationId xmlns:p14="http://schemas.microsoft.com/office/powerpoint/2010/main" val="34868402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159A971E-875A-496E-ABCB-90D912BF9834}" type="slidenum">
              <a:rPr lang="en-US"/>
              <a:pPr>
                <a:defRPr/>
              </a:pPr>
              <a:t>‹#›</a:t>
            </a:fld>
            <a:endParaRPr lang="en-US" dirty="0"/>
          </a:p>
        </p:txBody>
      </p:sp>
    </p:spTree>
    <p:extLst>
      <p:ext uri="{BB962C8B-B14F-4D97-AF65-F5344CB8AC3E}">
        <p14:creationId xmlns:p14="http://schemas.microsoft.com/office/powerpoint/2010/main" val="30828867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B58D850A-B552-49F4-A434-8EC8810B20C2}" type="slidenum">
              <a:rPr lang="en-US"/>
              <a:pPr>
                <a:defRPr/>
              </a:pPr>
              <a:t>‹#›</a:t>
            </a:fld>
            <a:endParaRPr lang="en-US" dirty="0"/>
          </a:p>
        </p:txBody>
      </p:sp>
    </p:spTree>
    <p:extLst>
      <p:ext uri="{BB962C8B-B14F-4D97-AF65-F5344CB8AC3E}">
        <p14:creationId xmlns:p14="http://schemas.microsoft.com/office/powerpoint/2010/main" val="4304664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6" name="Rectangle 6"/>
          <p:cNvSpPr>
            <a:spLocks noGrp="1" noChangeArrowheads="1"/>
          </p:cNvSpPr>
          <p:nvPr>
            <p:ph type="sldNum" sz="quarter" idx="12"/>
          </p:nvPr>
        </p:nvSpPr>
        <p:spPr/>
        <p:txBody>
          <a:bodyPr/>
          <a:lstStyle>
            <a:lvl1pPr>
              <a:defRPr/>
            </a:lvl1pPr>
          </a:lstStyle>
          <a:p>
            <a:pPr>
              <a:defRPr/>
            </a:pPr>
            <a:fld id="{59358C0D-8439-42F1-A46A-B33DC6B3F200}" type="slidenum">
              <a:rPr lang="en-US"/>
              <a:pPr>
                <a:defRPr/>
              </a:pPr>
              <a:t>‹#›</a:t>
            </a:fld>
            <a:endParaRPr lang="en-US" dirty="0"/>
          </a:p>
        </p:txBody>
      </p:sp>
    </p:spTree>
    <p:extLst>
      <p:ext uri="{BB962C8B-B14F-4D97-AF65-F5344CB8AC3E}">
        <p14:creationId xmlns:p14="http://schemas.microsoft.com/office/powerpoint/2010/main" val="414205054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09DDC466-1C4C-4815-9141-A1E26B73CCAB}" type="slidenum">
              <a:rPr lang="en-US"/>
              <a:pPr>
                <a:defRPr/>
              </a:pPr>
              <a:t>‹#›</a:t>
            </a:fld>
            <a:endParaRPr lang="en-US" dirty="0"/>
          </a:p>
        </p:txBody>
      </p:sp>
    </p:spTree>
    <p:extLst>
      <p:ext uri="{BB962C8B-B14F-4D97-AF65-F5344CB8AC3E}">
        <p14:creationId xmlns:p14="http://schemas.microsoft.com/office/powerpoint/2010/main" val="31460618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Footer Placeholder 4"/>
          <p:cNvSpPr>
            <a:spLocks noGrp="1"/>
          </p:cNvSpPr>
          <p:nvPr>
            <p:ph type="ftr" sz="quarter" idx="10"/>
          </p:nvPr>
        </p:nvSpPr>
        <p:spPr/>
        <p:txBody>
          <a:bodyPr/>
          <a:lstStyle>
            <a:lvl1pPr>
              <a:defRPr/>
            </a:lvl1pPr>
          </a:lstStyle>
          <a:p>
            <a:pPr>
              <a:defRPr/>
            </a:pPr>
            <a:r>
              <a:rPr lang="en-US" dirty="0"/>
              <a:t>Dodd-Frank Act Title VII – OTC Derivatives</a:t>
            </a:r>
          </a:p>
        </p:txBody>
      </p:sp>
      <p:sp>
        <p:nvSpPr>
          <p:cNvPr id="5" name="Slide Number Placeholder 5"/>
          <p:cNvSpPr>
            <a:spLocks noGrp="1"/>
          </p:cNvSpPr>
          <p:nvPr>
            <p:ph type="sldNum" sz="quarter" idx="11"/>
          </p:nvPr>
        </p:nvSpPr>
        <p:spPr/>
        <p:txBody>
          <a:bodyPr/>
          <a:lstStyle>
            <a:lvl1pPr>
              <a:defRPr/>
            </a:lvl1pPr>
          </a:lstStyle>
          <a:p>
            <a:pPr>
              <a:defRPr/>
            </a:pPr>
            <a:fld id="{EA537608-90D9-48BF-AA5B-1884DA371326}" type="slidenum">
              <a:rPr lang="en-US"/>
              <a:pPr>
                <a:defRPr/>
              </a:pPr>
              <a:t>‹#›</a:t>
            </a:fld>
            <a:endParaRPr lang="en-US" dirty="0"/>
          </a:p>
        </p:txBody>
      </p:sp>
    </p:spTree>
    <p:extLst>
      <p:ext uri="{BB962C8B-B14F-4D97-AF65-F5344CB8AC3E}">
        <p14:creationId xmlns:p14="http://schemas.microsoft.com/office/powerpoint/2010/main" val="3853254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9" name="Rectangle 6"/>
          <p:cNvSpPr>
            <a:spLocks noGrp="1" noChangeArrowheads="1"/>
          </p:cNvSpPr>
          <p:nvPr>
            <p:ph type="sldNum" sz="quarter" idx="12"/>
          </p:nvPr>
        </p:nvSpPr>
        <p:spPr/>
        <p:txBody>
          <a:bodyPr/>
          <a:lstStyle>
            <a:lvl1pPr>
              <a:defRPr/>
            </a:lvl1pPr>
          </a:lstStyle>
          <a:p>
            <a:pPr>
              <a:defRPr/>
            </a:pPr>
            <a:fld id="{182B68BD-EC8D-42A6-9906-264EFFCD8DA3}" type="slidenum">
              <a:rPr lang="en-US"/>
              <a:pPr>
                <a:defRPr/>
              </a:pPr>
              <a:t>‹#›</a:t>
            </a:fld>
            <a:endParaRPr lang="en-US" dirty="0"/>
          </a:p>
        </p:txBody>
      </p:sp>
    </p:spTree>
    <p:extLst>
      <p:ext uri="{BB962C8B-B14F-4D97-AF65-F5344CB8AC3E}">
        <p14:creationId xmlns:p14="http://schemas.microsoft.com/office/powerpoint/2010/main" val="2405481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5" name="Rectangle 6"/>
          <p:cNvSpPr>
            <a:spLocks noGrp="1" noChangeArrowheads="1"/>
          </p:cNvSpPr>
          <p:nvPr>
            <p:ph type="sldNum" sz="quarter" idx="12"/>
          </p:nvPr>
        </p:nvSpPr>
        <p:spPr/>
        <p:txBody>
          <a:bodyPr/>
          <a:lstStyle>
            <a:lvl1pPr>
              <a:defRPr/>
            </a:lvl1pPr>
          </a:lstStyle>
          <a:p>
            <a:pPr>
              <a:defRPr/>
            </a:pPr>
            <a:fld id="{9B2CCBFC-E6F5-46CE-BE6A-A5B28CA84300}" type="slidenum">
              <a:rPr lang="en-US"/>
              <a:pPr>
                <a:defRPr/>
              </a:pPr>
              <a:t>‹#›</a:t>
            </a:fld>
            <a:endParaRPr lang="en-US" dirty="0"/>
          </a:p>
        </p:txBody>
      </p:sp>
    </p:spTree>
    <p:extLst>
      <p:ext uri="{BB962C8B-B14F-4D97-AF65-F5344CB8AC3E}">
        <p14:creationId xmlns:p14="http://schemas.microsoft.com/office/powerpoint/2010/main" val="294777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4" name="Rectangle 6"/>
          <p:cNvSpPr>
            <a:spLocks noGrp="1" noChangeArrowheads="1"/>
          </p:cNvSpPr>
          <p:nvPr>
            <p:ph type="sldNum" sz="quarter" idx="12"/>
          </p:nvPr>
        </p:nvSpPr>
        <p:spPr/>
        <p:txBody>
          <a:bodyPr/>
          <a:lstStyle>
            <a:lvl1pPr>
              <a:defRPr/>
            </a:lvl1pPr>
          </a:lstStyle>
          <a:p>
            <a:pPr>
              <a:defRPr/>
            </a:pPr>
            <a:fld id="{E5C7E853-22D1-48AB-B36D-4C5D9CB9356C}" type="slidenum">
              <a:rPr lang="en-US"/>
              <a:pPr>
                <a:defRPr/>
              </a:pPr>
              <a:t>‹#›</a:t>
            </a:fld>
            <a:endParaRPr lang="en-US" dirty="0"/>
          </a:p>
        </p:txBody>
      </p:sp>
    </p:spTree>
    <p:extLst>
      <p:ext uri="{BB962C8B-B14F-4D97-AF65-F5344CB8AC3E}">
        <p14:creationId xmlns:p14="http://schemas.microsoft.com/office/powerpoint/2010/main" val="1470476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FD116AB8-CE8C-4109-BB20-55118796CBA7}" type="slidenum">
              <a:rPr lang="en-US"/>
              <a:pPr>
                <a:defRPr/>
              </a:pPr>
              <a:t>‹#›</a:t>
            </a:fld>
            <a:endParaRPr lang="en-US" dirty="0"/>
          </a:p>
        </p:txBody>
      </p:sp>
    </p:spTree>
    <p:extLst>
      <p:ext uri="{BB962C8B-B14F-4D97-AF65-F5344CB8AC3E}">
        <p14:creationId xmlns:p14="http://schemas.microsoft.com/office/powerpoint/2010/main" val="171585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dirty="0"/>
              <a:t>Evolution of U.S. Financial Markets</a:t>
            </a:r>
          </a:p>
        </p:txBody>
      </p:sp>
      <p:sp>
        <p:nvSpPr>
          <p:cNvPr id="7" name="Rectangle 6"/>
          <p:cNvSpPr>
            <a:spLocks noGrp="1" noChangeArrowheads="1"/>
          </p:cNvSpPr>
          <p:nvPr>
            <p:ph type="sldNum" sz="quarter" idx="12"/>
          </p:nvPr>
        </p:nvSpPr>
        <p:spPr/>
        <p:txBody>
          <a:bodyPr/>
          <a:lstStyle>
            <a:lvl1pPr>
              <a:defRPr/>
            </a:lvl1pPr>
          </a:lstStyle>
          <a:p>
            <a:pPr>
              <a:defRPr/>
            </a:pPr>
            <a:fld id="{476F3E17-7315-450A-B45D-D3AD37FE2B56}" type="slidenum">
              <a:rPr lang="en-US"/>
              <a:pPr>
                <a:defRPr/>
              </a:pPr>
              <a:t>‹#›</a:t>
            </a:fld>
            <a:endParaRPr lang="en-US" dirty="0"/>
          </a:p>
        </p:txBody>
      </p:sp>
    </p:spTree>
    <p:extLst>
      <p:ext uri="{BB962C8B-B14F-4D97-AF65-F5344CB8AC3E}">
        <p14:creationId xmlns:p14="http://schemas.microsoft.com/office/powerpoint/2010/main" val="2110844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3.png"/><Relationship Id="rId5" Type="http://schemas.openxmlformats.org/officeDocument/2006/relationships/slideLayout" Target="../slideLayouts/slideLayout16.xml"/><Relationship Id="rId10"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theme" Target="../theme/theme3.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image" Target="../media/image3.png"/><Relationship Id="rId2" Type="http://schemas.openxmlformats.org/officeDocument/2006/relationships/slideLayout" Target="../slideLayouts/slideLayout35.xml"/><Relationship Id="rId16" Type="http://schemas.openxmlformats.org/officeDocument/2006/relationships/image" Target="../media/image2.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theme" Target="../theme/theme4.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9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09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09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7C08FE2-DC55-4B37-A235-4B7BBCE8826B}" type="slidenum">
              <a:rPr lang="en-US"/>
              <a:pPr>
                <a:defRPr/>
              </a:pPr>
              <a:t>‹#›</a:t>
            </a:fld>
            <a:endParaRPr lang="en-US" dirty="0"/>
          </a:p>
        </p:txBody>
      </p:sp>
      <p:pic>
        <p:nvPicPr>
          <p:cNvPr id="1031" name="Picture 7" descr="C:\Documents and Settings\John Rapa\My Documents\TCL Stuff\LOGO Stuff\TCL Logo.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66700" y="6235700"/>
            <a:ext cx="2501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507" r:id="rId1"/>
    <p:sldLayoutId id="2147485508" r:id="rId2"/>
    <p:sldLayoutId id="2147485509" r:id="rId3"/>
    <p:sldLayoutId id="2147485510" r:id="rId4"/>
    <p:sldLayoutId id="2147485511" r:id="rId5"/>
    <p:sldLayoutId id="2147485512" r:id="rId6"/>
    <p:sldLayoutId id="2147485513" r:id="rId7"/>
    <p:sldLayoutId id="2147485514" r:id="rId8"/>
    <p:sldLayoutId id="2147485515" r:id="rId9"/>
    <p:sldLayoutId id="2147485516" r:id="rId10"/>
    <p:sldLayoutId id="2147485517"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4212" name="Rectangle 4"/>
          <p:cNvSpPr>
            <a:spLocks noGrp="1" noChangeArrowheads="1"/>
          </p:cNvSpPr>
          <p:nvPr>
            <p:ph type="dt" sz="half" idx="2"/>
          </p:nvPr>
        </p:nvSpPr>
        <p:spPr bwMode="auto">
          <a:xfrm>
            <a:off x="457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94213" name="Rectangle 5"/>
          <p:cNvSpPr>
            <a:spLocks noGrp="1" noChangeArrowheads="1"/>
          </p:cNvSpPr>
          <p:nvPr>
            <p:ph type="ftr" sz="quarter" idx="3"/>
          </p:nvPr>
        </p:nvSpPr>
        <p:spPr bwMode="auto">
          <a:xfrm>
            <a:off x="2162175" y="6281738"/>
            <a:ext cx="4752975" cy="403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lvl1pPr>
          </a:lstStyle>
          <a:p>
            <a:pPr>
              <a:defRPr/>
            </a:pPr>
            <a:r>
              <a:rPr lang="en-US" dirty="0"/>
              <a:t>Evolution of U.S. Financial Markets</a:t>
            </a:r>
          </a:p>
        </p:txBody>
      </p:sp>
      <p:sp>
        <p:nvSpPr>
          <p:cNvPr id="942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i="1">
                <a:solidFill>
                  <a:schemeClr val="bg2"/>
                </a:solidFill>
              </a:defRPr>
            </a:lvl1pPr>
          </a:lstStyle>
          <a:p>
            <a:pPr>
              <a:defRPr/>
            </a:pPr>
            <a:fld id="{57F7C9C5-83CD-45F9-A677-40A2669663BB}" type="slidenum">
              <a:rPr lang="en-US"/>
              <a:pPr>
                <a:defRPr/>
              </a:pPr>
              <a:t>‹#›</a:t>
            </a:fld>
            <a:endParaRPr lang="en-US" dirty="0"/>
          </a:p>
        </p:txBody>
      </p:sp>
      <p:sp>
        <p:nvSpPr>
          <p:cNvPr id="94215" name="Line 7"/>
          <p:cNvSpPr>
            <a:spLocks noChangeShapeType="1"/>
          </p:cNvSpPr>
          <p:nvPr userDrawn="1"/>
        </p:nvSpPr>
        <p:spPr bwMode="auto">
          <a:xfrm>
            <a:off x="406400" y="1501775"/>
            <a:ext cx="8534400" cy="0"/>
          </a:xfrm>
          <a:prstGeom prst="line">
            <a:avLst/>
          </a:prstGeom>
          <a:noFill/>
          <a:ln w="25400">
            <a:solidFill>
              <a:srgbClr val="0000FF"/>
            </a:solidFill>
            <a:round/>
            <a:headEnd/>
            <a:tailEnd/>
          </a:ln>
          <a:effectLst/>
        </p:spPr>
        <p:txBody>
          <a:bodyPr/>
          <a:lstStyle/>
          <a:p>
            <a:pPr>
              <a:defRPr/>
            </a:pPr>
            <a:endParaRPr lang="en-US" dirty="0"/>
          </a:p>
        </p:txBody>
      </p:sp>
      <p:pic>
        <p:nvPicPr>
          <p:cNvPr id="2056" name="Picture 8" descr="&quot;CMC Logo&quot;"/>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468313" y="6276975"/>
            <a:ext cx="162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9"/>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6132513" y="6262688"/>
            <a:ext cx="2325687"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8" name="Line 10"/>
          <p:cNvSpPr>
            <a:spLocks noChangeShapeType="1"/>
          </p:cNvSpPr>
          <p:nvPr userDrawn="1"/>
        </p:nvSpPr>
        <p:spPr bwMode="auto">
          <a:xfrm>
            <a:off x="419100" y="6149975"/>
            <a:ext cx="8534400" cy="0"/>
          </a:xfrm>
          <a:prstGeom prst="line">
            <a:avLst/>
          </a:prstGeom>
          <a:noFill/>
          <a:ln w="25400">
            <a:solidFill>
              <a:srgbClr val="0000FF"/>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5518" r:id="rId1"/>
    <p:sldLayoutId id="2147485519" r:id="rId2"/>
    <p:sldLayoutId id="2147485520" r:id="rId3"/>
    <p:sldLayoutId id="2147485521" r:id="rId4"/>
    <p:sldLayoutId id="2147485522" r:id="rId5"/>
    <p:sldLayoutId id="2147485523" r:id="rId6"/>
    <p:sldLayoutId id="2147485524" r:id="rId7"/>
    <p:sldLayoutId id="2147485525" r:id="rId8"/>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4212" name="Rectangle 4"/>
          <p:cNvSpPr>
            <a:spLocks noGrp="1" noChangeArrowheads="1"/>
          </p:cNvSpPr>
          <p:nvPr>
            <p:ph type="dt" sz="half" idx="2"/>
          </p:nvPr>
        </p:nvSpPr>
        <p:spPr bwMode="auto">
          <a:xfrm>
            <a:off x="457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94213" name="Rectangle 5"/>
          <p:cNvSpPr>
            <a:spLocks noGrp="1" noChangeArrowheads="1"/>
          </p:cNvSpPr>
          <p:nvPr>
            <p:ph type="ftr" sz="quarter" idx="3"/>
          </p:nvPr>
        </p:nvSpPr>
        <p:spPr bwMode="auto">
          <a:xfrm>
            <a:off x="2162175" y="6281738"/>
            <a:ext cx="4752975" cy="403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lvl1pPr>
          </a:lstStyle>
          <a:p>
            <a:pPr>
              <a:defRPr/>
            </a:pPr>
            <a:r>
              <a:rPr lang="en-US" dirty="0"/>
              <a:t>Swap Execution Facilities Overview</a:t>
            </a:r>
          </a:p>
          <a:p>
            <a:pPr>
              <a:defRPr/>
            </a:pPr>
            <a:endParaRPr lang="en-US" dirty="0"/>
          </a:p>
        </p:txBody>
      </p:sp>
      <p:sp>
        <p:nvSpPr>
          <p:cNvPr id="942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i="1">
                <a:solidFill>
                  <a:schemeClr val="bg2"/>
                </a:solidFill>
              </a:defRPr>
            </a:lvl1pPr>
          </a:lstStyle>
          <a:p>
            <a:pPr>
              <a:defRPr/>
            </a:pPr>
            <a:fld id="{44BFFD82-DF9F-46E6-8058-4A696F539FDD}" type="slidenum">
              <a:rPr lang="en-US"/>
              <a:pPr>
                <a:defRPr/>
              </a:pPr>
              <a:t>‹#›</a:t>
            </a:fld>
            <a:endParaRPr lang="en-US" dirty="0"/>
          </a:p>
        </p:txBody>
      </p:sp>
      <p:sp>
        <p:nvSpPr>
          <p:cNvPr id="94215" name="Line 7"/>
          <p:cNvSpPr>
            <a:spLocks noChangeShapeType="1"/>
          </p:cNvSpPr>
          <p:nvPr userDrawn="1"/>
        </p:nvSpPr>
        <p:spPr bwMode="auto">
          <a:xfrm>
            <a:off x="406400" y="1501775"/>
            <a:ext cx="8534400" cy="0"/>
          </a:xfrm>
          <a:prstGeom prst="line">
            <a:avLst/>
          </a:prstGeom>
          <a:noFill/>
          <a:ln w="25400">
            <a:solidFill>
              <a:srgbClr val="0000FF"/>
            </a:solidFill>
            <a:round/>
            <a:headEnd/>
            <a:tailEnd/>
          </a:ln>
          <a:effectLst/>
        </p:spPr>
        <p:txBody>
          <a:bodyPr/>
          <a:lstStyle/>
          <a:p>
            <a:pPr>
              <a:defRPr/>
            </a:pPr>
            <a:endParaRPr lang="en-US" dirty="0"/>
          </a:p>
        </p:txBody>
      </p:sp>
      <p:sp>
        <p:nvSpPr>
          <p:cNvPr id="94218" name="Line 10"/>
          <p:cNvSpPr>
            <a:spLocks noChangeShapeType="1"/>
          </p:cNvSpPr>
          <p:nvPr userDrawn="1"/>
        </p:nvSpPr>
        <p:spPr bwMode="auto">
          <a:xfrm>
            <a:off x="419100" y="6149975"/>
            <a:ext cx="8534400" cy="0"/>
          </a:xfrm>
          <a:prstGeom prst="line">
            <a:avLst/>
          </a:prstGeom>
          <a:noFill/>
          <a:ln w="25400">
            <a:solidFill>
              <a:srgbClr val="0000FF"/>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5526" r:id="rId1"/>
    <p:sldLayoutId id="2147485527" r:id="rId2"/>
    <p:sldLayoutId id="2147485528" r:id="rId3"/>
    <p:sldLayoutId id="2147485529" r:id="rId4"/>
    <p:sldLayoutId id="2147485530" r:id="rId5"/>
    <p:sldLayoutId id="2147485531" r:id="rId6"/>
    <p:sldLayoutId id="2147485532" r:id="rId7"/>
    <p:sldLayoutId id="2147485533" r:id="rId8"/>
    <p:sldLayoutId id="2147485534" r:id="rId9"/>
    <p:sldLayoutId id="2147485535" r:id="rId10"/>
    <p:sldLayoutId id="2147485536" r:id="rId11"/>
    <p:sldLayoutId id="2147485537" r:id="rId12"/>
    <p:sldLayoutId id="2147485538" r:id="rId13"/>
    <p:sldLayoutId id="2147485539"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4212" name="Rectangle 4"/>
          <p:cNvSpPr>
            <a:spLocks noGrp="1" noChangeArrowheads="1"/>
          </p:cNvSpPr>
          <p:nvPr>
            <p:ph type="dt" sz="half" idx="2"/>
          </p:nvPr>
        </p:nvSpPr>
        <p:spPr bwMode="auto">
          <a:xfrm>
            <a:off x="457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94213" name="Rectangle 5"/>
          <p:cNvSpPr>
            <a:spLocks noGrp="1" noChangeArrowheads="1"/>
          </p:cNvSpPr>
          <p:nvPr>
            <p:ph type="ftr" sz="quarter" idx="3"/>
          </p:nvPr>
        </p:nvSpPr>
        <p:spPr bwMode="auto">
          <a:xfrm>
            <a:off x="2162175" y="6281738"/>
            <a:ext cx="4752975" cy="403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lvl1pPr>
          </a:lstStyle>
          <a:p>
            <a:pPr>
              <a:defRPr/>
            </a:pPr>
            <a:r>
              <a:rPr lang="en-US" dirty="0"/>
              <a:t>Evolution of U.S. Financial Markets</a:t>
            </a:r>
          </a:p>
        </p:txBody>
      </p:sp>
      <p:sp>
        <p:nvSpPr>
          <p:cNvPr id="942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i="1">
                <a:solidFill>
                  <a:schemeClr val="bg2"/>
                </a:solidFill>
              </a:defRPr>
            </a:lvl1pPr>
          </a:lstStyle>
          <a:p>
            <a:pPr>
              <a:defRPr/>
            </a:pPr>
            <a:fld id="{EC976640-7B33-428C-B675-62E5839768BB}" type="slidenum">
              <a:rPr lang="en-US"/>
              <a:pPr>
                <a:defRPr/>
              </a:pPr>
              <a:t>‹#›</a:t>
            </a:fld>
            <a:endParaRPr lang="en-US" dirty="0"/>
          </a:p>
        </p:txBody>
      </p:sp>
      <p:sp>
        <p:nvSpPr>
          <p:cNvPr id="94215" name="Line 7"/>
          <p:cNvSpPr>
            <a:spLocks noChangeShapeType="1"/>
          </p:cNvSpPr>
          <p:nvPr userDrawn="1"/>
        </p:nvSpPr>
        <p:spPr bwMode="auto">
          <a:xfrm>
            <a:off x="406400" y="1501775"/>
            <a:ext cx="8534400" cy="0"/>
          </a:xfrm>
          <a:prstGeom prst="line">
            <a:avLst/>
          </a:prstGeom>
          <a:noFill/>
          <a:ln w="25400">
            <a:solidFill>
              <a:srgbClr val="0000FF"/>
            </a:solidFill>
            <a:round/>
            <a:headEnd/>
            <a:tailEnd/>
          </a:ln>
          <a:effectLst/>
        </p:spPr>
        <p:txBody>
          <a:bodyPr/>
          <a:lstStyle/>
          <a:p>
            <a:pPr>
              <a:defRPr/>
            </a:pPr>
            <a:endParaRPr lang="en-US" dirty="0"/>
          </a:p>
        </p:txBody>
      </p:sp>
      <p:pic>
        <p:nvPicPr>
          <p:cNvPr id="4104" name="Picture 8" descr="&quot;CMC Logo&quot;"/>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68313" y="6276975"/>
            <a:ext cx="162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6132513" y="6262688"/>
            <a:ext cx="2325687"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8" name="Line 10"/>
          <p:cNvSpPr>
            <a:spLocks noChangeShapeType="1"/>
          </p:cNvSpPr>
          <p:nvPr userDrawn="1"/>
        </p:nvSpPr>
        <p:spPr bwMode="auto">
          <a:xfrm>
            <a:off x="419100" y="6149975"/>
            <a:ext cx="8534400" cy="0"/>
          </a:xfrm>
          <a:prstGeom prst="line">
            <a:avLst/>
          </a:prstGeom>
          <a:noFill/>
          <a:ln w="25400">
            <a:solidFill>
              <a:srgbClr val="0000FF"/>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5540" r:id="rId1"/>
    <p:sldLayoutId id="2147485541" r:id="rId2"/>
    <p:sldLayoutId id="2147485542" r:id="rId3"/>
    <p:sldLayoutId id="2147485543" r:id="rId4"/>
    <p:sldLayoutId id="2147485544" r:id="rId5"/>
    <p:sldLayoutId id="2147485545" r:id="rId6"/>
    <p:sldLayoutId id="2147485546" r:id="rId7"/>
    <p:sldLayoutId id="2147485547" r:id="rId8"/>
    <p:sldLayoutId id="2147485548" r:id="rId9"/>
    <p:sldLayoutId id="2147485549" r:id="rId10"/>
    <p:sldLayoutId id="2147485550" r:id="rId11"/>
    <p:sldLayoutId id="2147485551" r:id="rId12"/>
    <p:sldLayoutId id="2147485552" r:id="rId13"/>
    <p:sldLayoutId id="2147485553"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data.bloombergsef.com/"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hyperlink" Target="https://www.cboe.com/global/fx/sef/volume/" TargetMode="Externa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hyperlink" Target="http://www.tradeweb.com/Institutional/Derivatives/SEF-Center/" TargetMode="Externa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hyperlink" Target="https://flextrade.com/swap-execution-facility/" TargetMode="Externa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hyperlink" Target="http://www.gfigroup.com/markets/swaps-exchange/trade-data.aspx" TargetMode="Externa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hyperlink" Target="http://www.icap.com/markets/swap-execution-facility/market-data.aspx"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hyperlink" Target="http://www.icap.com/markets/swap-execution-facility/market-data.aspx" TargetMode="Externa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hyperlink" Target="https://www.theice.com/swap-trade" TargetMode="Externa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hyperlink" Target="http://latamsef.com/marketactivity.phtml"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hyperlink" Target="https://www.spectraxesef.com/tradedata" TargetMode="Externa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hyperlink" Target="https://download.360t.com/sef_reporting/SEF_trade_data.pdf" TargetMode="Externa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hyperlink" Target="http://www.fxall.com/solutions--capabilities/regulatory-solutions" TargetMode="Externa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hyperlink" Target="https://www.tullettprebon.com/swap-execution-facility/daily-activity-summary.aspx" TargetMode="Externa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hyperlink" Target="http://www.traditionsef.com/market-activity/" TargetMode="Externa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hyperlink" Target="http://www.tradeweb.com/Institutional/Derivatives/SEF-Center/" TargetMode="Externa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7"/>
          <p:cNvSpPr txBox="1">
            <a:spLocks noChangeArrowheads="1"/>
          </p:cNvSpPr>
          <p:nvPr/>
        </p:nvSpPr>
        <p:spPr bwMode="auto">
          <a:xfrm>
            <a:off x="762000" y="3105150"/>
            <a:ext cx="7696200" cy="2400657"/>
          </a:xfrm>
          <a:prstGeom prst="rect">
            <a:avLst/>
          </a:prstGeom>
          <a:noFill/>
          <a:ln w="9525">
            <a:noFill/>
            <a:miter lim="800000"/>
            <a:headEnd/>
            <a:tailEnd/>
          </a:ln>
        </p:spPr>
        <p:txBody>
          <a:bodyPr>
            <a:spAutoFit/>
          </a:bodyPr>
          <a:lstStyle/>
          <a:p>
            <a:pPr algn="ctr">
              <a:spcBef>
                <a:spcPct val="50000"/>
              </a:spcBef>
              <a:defRPr/>
            </a:pPr>
            <a:endParaRPr lang="en-US" sz="2400" b="1" i="1" dirty="0">
              <a:solidFill>
                <a:srgbClr val="CC3300"/>
              </a:solidFill>
              <a:latin typeface="Tahoma" pitchFamily="34" charset="0"/>
            </a:endParaRPr>
          </a:p>
          <a:p>
            <a:pPr algn="ctr">
              <a:spcBef>
                <a:spcPct val="50000"/>
              </a:spcBef>
              <a:defRPr/>
            </a:pPr>
            <a:endParaRPr lang="en-US" sz="2400" b="1" i="1" dirty="0">
              <a:solidFill>
                <a:srgbClr val="CC3300"/>
              </a:solidFill>
              <a:latin typeface="Tahoma" pitchFamily="34" charset="0"/>
            </a:endParaRPr>
          </a:p>
          <a:p>
            <a:pPr algn="ctr">
              <a:spcBef>
                <a:spcPct val="50000"/>
              </a:spcBef>
              <a:defRPr/>
            </a:pPr>
            <a:endParaRPr lang="en-US" b="1" i="1" u="sng" dirty="0">
              <a:latin typeface="Tahoma" pitchFamily="34" charset="0"/>
            </a:endParaRPr>
          </a:p>
          <a:p>
            <a:pPr algn="ctr">
              <a:spcBef>
                <a:spcPct val="50000"/>
              </a:spcBef>
              <a:defRPr/>
            </a:pPr>
            <a:r>
              <a:rPr lang="en-US" sz="2400" b="1" i="1" u="sng" dirty="0">
                <a:solidFill>
                  <a:srgbClr val="002060"/>
                </a:solidFill>
                <a:latin typeface="+mn-lt"/>
              </a:rPr>
              <a:t>October 2024</a:t>
            </a:r>
            <a:endParaRPr lang="en-US" dirty="0">
              <a:solidFill>
                <a:srgbClr val="002060"/>
              </a:solidFill>
              <a:latin typeface="Tahoma" pitchFamily="34" charset="0"/>
            </a:endParaRPr>
          </a:p>
          <a:p>
            <a:pPr algn="ctr">
              <a:spcBef>
                <a:spcPct val="50000"/>
              </a:spcBef>
              <a:defRPr/>
            </a:pPr>
            <a:endParaRPr lang="en-US" dirty="0">
              <a:latin typeface="Tahoma" pitchFamily="34" charset="0"/>
            </a:endParaRPr>
          </a:p>
        </p:txBody>
      </p:sp>
      <p:sp>
        <p:nvSpPr>
          <p:cNvPr id="53251" name="Text Box 8"/>
          <p:cNvSpPr txBox="1">
            <a:spLocks noChangeArrowheads="1"/>
          </p:cNvSpPr>
          <p:nvPr/>
        </p:nvSpPr>
        <p:spPr bwMode="auto">
          <a:xfrm>
            <a:off x="1965325" y="1560513"/>
            <a:ext cx="45116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dirty="0"/>
          </a:p>
        </p:txBody>
      </p:sp>
      <p:sp>
        <p:nvSpPr>
          <p:cNvPr id="53252" name="Text Box 10"/>
          <p:cNvSpPr txBox="1">
            <a:spLocks noChangeArrowheads="1"/>
          </p:cNvSpPr>
          <p:nvPr/>
        </p:nvSpPr>
        <p:spPr bwMode="auto">
          <a:xfrm>
            <a:off x="0" y="878839"/>
            <a:ext cx="9144000" cy="3539430"/>
          </a:xfrm>
          <a:prstGeom prst="rect">
            <a:avLst/>
          </a:prstGeom>
          <a:noFill/>
          <a:ln w="9525">
            <a:noFill/>
            <a:miter lim="800000"/>
            <a:headEnd/>
            <a:tailEnd/>
          </a:ln>
        </p:spPr>
        <p:txBody>
          <a:bodyPr>
            <a:spAutoFit/>
          </a:bodyPr>
          <a:lstStyle/>
          <a:p>
            <a:pPr algn="ctr">
              <a:spcBef>
                <a:spcPct val="50000"/>
              </a:spcBef>
              <a:defRPr/>
            </a:pPr>
            <a:endParaRPr lang="en-US" sz="3200" b="1" dirty="0">
              <a:solidFill>
                <a:srgbClr val="002060"/>
              </a:solidFill>
              <a:latin typeface="+mj-lt"/>
            </a:endParaRPr>
          </a:p>
          <a:p>
            <a:pPr algn="ctr">
              <a:spcBef>
                <a:spcPct val="50000"/>
              </a:spcBef>
              <a:defRPr/>
            </a:pPr>
            <a:r>
              <a:rPr lang="en-US" sz="3200" b="1" i="1" dirty="0">
                <a:solidFill>
                  <a:srgbClr val="C00000"/>
                </a:solidFill>
                <a:latin typeface="+mj-lt"/>
              </a:rPr>
              <a:t>SWAP EXECUTION FACILITIES:</a:t>
            </a:r>
          </a:p>
          <a:p>
            <a:pPr algn="ctr">
              <a:spcBef>
                <a:spcPct val="50000"/>
              </a:spcBef>
              <a:defRPr/>
            </a:pPr>
            <a:endParaRPr lang="en-US" sz="3200" b="1" i="1" dirty="0">
              <a:solidFill>
                <a:srgbClr val="FF0000"/>
              </a:solidFill>
              <a:latin typeface="+mj-lt"/>
            </a:endParaRPr>
          </a:p>
          <a:p>
            <a:pPr algn="ctr">
              <a:spcBef>
                <a:spcPct val="50000"/>
              </a:spcBef>
              <a:defRPr/>
            </a:pPr>
            <a:r>
              <a:rPr lang="en-US" sz="3200" b="1" dirty="0">
                <a:solidFill>
                  <a:srgbClr val="002060"/>
                </a:solidFill>
                <a:latin typeface="+mj-lt"/>
              </a:rPr>
              <a:t> MARKET EVOLUTION AND SEF PROFILES</a:t>
            </a:r>
          </a:p>
          <a:p>
            <a:pPr algn="ctr">
              <a:spcBef>
                <a:spcPct val="50000"/>
              </a:spcBef>
              <a:defRPr/>
            </a:pPr>
            <a:endParaRPr lang="en-US" sz="3200" b="1" dirty="0">
              <a:solidFill>
                <a:srgbClr val="002060"/>
              </a:solidFill>
              <a:latin typeface="+mj-lt"/>
            </a:endParaRPr>
          </a:p>
        </p:txBody>
      </p:sp>
      <p:pic>
        <p:nvPicPr>
          <p:cNvPr id="53253" name="Picture 11" descr="TCL Logo.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43200" y="5511800"/>
            <a:ext cx="3784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Bloomberg, LP</a:t>
            </a:r>
          </a:p>
          <a:p>
            <a:pPr eaLnBrk="1" hangingPunct="1"/>
            <a:r>
              <a:rPr lang="en-US" sz="2000" dirty="0"/>
              <a:t>Business Model:	Dealer-Customer</a:t>
            </a:r>
          </a:p>
          <a:p>
            <a:pPr eaLnBrk="1" hangingPunct="1"/>
            <a:r>
              <a:rPr lang="en-US" sz="2000" dirty="0"/>
              <a:t>Market Model:	LOB and RFQ</a:t>
            </a:r>
          </a:p>
          <a:p>
            <a:pPr eaLnBrk="1" hangingPunct="1"/>
            <a:r>
              <a:rPr lang="en-US" sz="2000" dirty="0"/>
              <a:t>Products:		Credit, FX, Rates, Commodities</a:t>
            </a:r>
          </a:p>
          <a:p>
            <a:pPr eaLnBrk="1" hangingPunct="1"/>
            <a:r>
              <a:rPr lang="en-US" sz="2000" dirty="0"/>
              <a:t>Differentiators:	Pre-Trade Credit Checking, Accessible via 			Bloomberg Workstations</a:t>
            </a:r>
          </a:p>
          <a:p>
            <a:pPr eaLnBrk="1" hangingPunct="1"/>
            <a:r>
              <a:rPr lang="en-US" sz="2000" dirty="0"/>
              <a:t>DCO Interfaces:	CME, ICE, LCH</a:t>
            </a:r>
          </a:p>
          <a:p>
            <a:pPr eaLnBrk="1" hangingPunct="1"/>
            <a:r>
              <a:rPr lang="en-US" sz="2000" dirty="0"/>
              <a:t>SDR Interfaces:	N/A, T-B-D</a:t>
            </a:r>
          </a:p>
          <a:p>
            <a:pPr eaLnBrk="1" hangingPunct="1"/>
            <a:r>
              <a:rPr lang="en-US" sz="2000" dirty="0"/>
              <a:t>Link to Disclosed Volume Data:  </a:t>
            </a:r>
            <a:r>
              <a:rPr lang="en-US" sz="2000" dirty="0">
                <a:hlinkClick r:id="rId2"/>
              </a:rPr>
              <a:t>http://data.bloombergsef.com/</a:t>
            </a: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10</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BLOOMBERG SEF, LLC</a:t>
            </a:r>
          </a:p>
        </p:txBody>
      </p:sp>
    </p:spTree>
    <p:extLst>
      <p:ext uri="{BB962C8B-B14F-4D97-AF65-F5344CB8AC3E}">
        <p14:creationId xmlns:p14="http://schemas.microsoft.com/office/powerpoint/2010/main" val="790506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Cboe Global Markets</a:t>
            </a:r>
          </a:p>
          <a:p>
            <a:pPr eaLnBrk="1" hangingPunct="1"/>
            <a:r>
              <a:rPr lang="en-US" sz="2000" dirty="0"/>
              <a:t>Business Model:	Dealer-Customer</a:t>
            </a:r>
          </a:p>
          <a:p>
            <a:pPr eaLnBrk="1" hangingPunct="1"/>
            <a:r>
              <a:rPr lang="en-US" sz="2000" dirty="0"/>
              <a:t>Market Model:	Hybrid Voice/ETS.  LOB and RFQ </a:t>
            </a:r>
          </a:p>
          <a:p>
            <a:pPr eaLnBrk="1" hangingPunct="1"/>
            <a:r>
              <a:rPr lang="en-US" sz="2000" dirty="0"/>
              <a:t>Products:		FX NDFs</a:t>
            </a:r>
          </a:p>
          <a:p>
            <a:pPr eaLnBrk="1" hangingPunct="1"/>
            <a:r>
              <a:rPr lang="en-US" sz="2000" dirty="0"/>
              <a:t>Differentiators:	Block Trades, CTT, STP</a:t>
            </a:r>
          </a:p>
          <a:p>
            <a:pPr eaLnBrk="1" hangingPunct="1"/>
            <a:r>
              <a:rPr lang="en-US" sz="2000" dirty="0"/>
              <a:t>DCO Interfaces:	CME, LCH</a:t>
            </a:r>
          </a:p>
          <a:p>
            <a:pPr eaLnBrk="1" hangingPunct="1"/>
            <a:r>
              <a:rPr lang="en-US" sz="2000" dirty="0"/>
              <a:t>SDR Interfaces:	N/A, T-B-D</a:t>
            </a:r>
          </a:p>
          <a:p>
            <a:pPr eaLnBrk="1" hangingPunct="1"/>
            <a:r>
              <a:rPr lang="en-US" sz="2000" dirty="0"/>
              <a:t>Link to Disclosed Volume Data: </a:t>
            </a:r>
            <a:r>
              <a:rPr lang="en-US" sz="2000" dirty="0">
                <a:hlinkClick r:id="rId2"/>
              </a:rPr>
              <a:t>https://www.cboe.com/global/fx/sef/volume/</a:t>
            </a: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11</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Cboe SEF, LLC</a:t>
            </a:r>
          </a:p>
        </p:txBody>
      </p:sp>
    </p:spTree>
    <p:extLst>
      <p:ext uri="{BB962C8B-B14F-4D97-AF65-F5344CB8AC3E}">
        <p14:creationId xmlns:p14="http://schemas.microsoft.com/office/powerpoint/2010/main" val="2523973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Clear Markets Holdings, Inc.</a:t>
            </a:r>
          </a:p>
          <a:p>
            <a:pPr eaLnBrk="1" hangingPunct="1"/>
            <a:r>
              <a:rPr lang="en-US" sz="2000" dirty="0"/>
              <a:t>Business Model:	Dealer-Customer</a:t>
            </a:r>
          </a:p>
          <a:p>
            <a:pPr eaLnBrk="1" hangingPunct="1"/>
            <a:r>
              <a:rPr lang="en-US" sz="2000" dirty="0"/>
              <a:t>Market Model:	LOB, RFQ, RFI</a:t>
            </a:r>
          </a:p>
          <a:p>
            <a:pPr eaLnBrk="1" hangingPunct="1"/>
            <a:r>
              <a:rPr lang="en-US" sz="2000" dirty="0"/>
              <a:t>Products:		Interest Rate Swaps, Credit</a:t>
            </a:r>
          </a:p>
          <a:p>
            <a:pPr eaLnBrk="1" hangingPunct="1"/>
            <a:r>
              <a:rPr lang="en-US" sz="2000" dirty="0"/>
              <a:t>Differentiators:	Blocks, FRAs, OIS, Spreads, Butterflies</a:t>
            </a:r>
          </a:p>
          <a:p>
            <a:pPr eaLnBrk="1" hangingPunct="1"/>
            <a:r>
              <a:rPr lang="en-US" sz="2000" dirty="0"/>
              <a:t>DCO Interfaces:	N/A, T-B-D</a:t>
            </a:r>
          </a:p>
          <a:p>
            <a:pPr eaLnBrk="1" hangingPunct="1"/>
            <a:r>
              <a:rPr lang="en-US" sz="2000" dirty="0"/>
              <a:t>SDR Interfaces:	DTCC</a:t>
            </a:r>
          </a:p>
          <a:p>
            <a:pPr eaLnBrk="1" hangingPunct="1"/>
            <a:r>
              <a:rPr lang="en-US" sz="2000" dirty="0"/>
              <a:t>Link to Disclosed Volume Data: https://www.clear-markets.com/cm-sef-centre/</a:t>
            </a:r>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12</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CLEAR MARKETS NORTH AMERICA INC.</a:t>
            </a:r>
          </a:p>
        </p:txBody>
      </p:sp>
    </p:spTree>
    <p:extLst>
      <p:ext uri="{BB962C8B-B14F-4D97-AF65-F5344CB8AC3E}">
        <p14:creationId xmlns:p14="http://schemas.microsoft.com/office/powerpoint/2010/main" val="1241132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TradeWeb</a:t>
            </a:r>
          </a:p>
          <a:p>
            <a:pPr eaLnBrk="1" hangingPunct="1"/>
            <a:r>
              <a:rPr lang="en-US" sz="2000" dirty="0"/>
              <a:t>Business Model:	Dealer-Dealer</a:t>
            </a:r>
          </a:p>
          <a:p>
            <a:pPr eaLnBrk="1" hangingPunct="1"/>
            <a:r>
              <a:rPr lang="en-US" sz="2000" dirty="0"/>
              <a:t>Market Model:	LOB</a:t>
            </a:r>
          </a:p>
          <a:p>
            <a:pPr eaLnBrk="1" hangingPunct="1"/>
            <a:r>
              <a:rPr lang="en-US" sz="2000" dirty="0"/>
              <a:t>Products:		Cash Settled Credit, Rates</a:t>
            </a:r>
          </a:p>
          <a:p>
            <a:pPr eaLnBrk="1" hangingPunct="1"/>
            <a:r>
              <a:rPr lang="en-US" sz="2000" dirty="0"/>
              <a:t>Differentiators:	STP</a:t>
            </a:r>
          </a:p>
          <a:p>
            <a:pPr eaLnBrk="1" hangingPunct="1"/>
            <a:r>
              <a:rPr lang="en-US" sz="2000" dirty="0"/>
              <a:t>DCO Interfaces:	CME, ICE, LCH</a:t>
            </a:r>
          </a:p>
          <a:p>
            <a:pPr eaLnBrk="1" hangingPunct="1"/>
            <a:r>
              <a:rPr lang="en-US" sz="2000" dirty="0"/>
              <a:t>SDR Interfaces:	N/A</a:t>
            </a:r>
          </a:p>
          <a:p>
            <a:pPr eaLnBrk="1" hangingPunct="1"/>
            <a:r>
              <a:rPr lang="en-US" sz="2000" dirty="0"/>
              <a:t>Link to Disclosed Volume Data: </a:t>
            </a:r>
            <a:r>
              <a:rPr lang="en-US" sz="2000" dirty="0">
                <a:hlinkClick r:id="rId2"/>
              </a:rPr>
              <a:t>http://www.tradeweb.com/Institutional/Derivatives/SEF-Center/</a:t>
            </a: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13</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DW SEF, LLC</a:t>
            </a:r>
          </a:p>
        </p:txBody>
      </p:sp>
    </p:spTree>
    <p:extLst>
      <p:ext uri="{BB962C8B-B14F-4D97-AF65-F5344CB8AC3E}">
        <p14:creationId xmlns:p14="http://schemas.microsoft.com/office/powerpoint/2010/main" val="1239077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FlexTrade</a:t>
            </a:r>
          </a:p>
          <a:p>
            <a:pPr eaLnBrk="1" hangingPunct="1"/>
            <a:r>
              <a:rPr lang="en-US" sz="2000" dirty="0"/>
              <a:t>Business Model:	Dealer-Customer</a:t>
            </a:r>
          </a:p>
          <a:p>
            <a:pPr eaLnBrk="1" hangingPunct="1"/>
            <a:r>
              <a:rPr lang="en-US" sz="2000" dirty="0"/>
              <a:t>Market Model:	LOB, RFQ</a:t>
            </a:r>
          </a:p>
          <a:p>
            <a:pPr eaLnBrk="1" hangingPunct="1"/>
            <a:r>
              <a:rPr lang="en-US" sz="2000" dirty="0"/>
              <a:t>Products:		FX, Rates</a:t>
            </a:r>
          </a:p>
          <a:p>
            <a:pPr eaLnBrk="1" hangingPunct="1"/>
            <a:r>
              <a:rPr lang="en-US" sz="2000" dirty="0"/>
              <a:t>Differentiators:	Pre-Trade Credit Controls, Trade Compression 			and Unwind Functions, Cash Settled Futures 			Swap Products, Swap and Invoice Spreads</a:t>
            </a:r>
          </a:p>
          <a:p>
            <a:pPr eaLnBrk="1" hangingPunct="1"/>
            <a:r>
              <a:rPr lang="en-US" sz="2000" dirty="0"/>
              <a:t>DCO Interfaces:	N/A</a:t>
            </a:r>
          </a:p>
          <a:p>
            <a:pPr eaLnBrk="1" hangingPunct="1"/>
            <a:r>
              <a:rPr lang="en-US" sz="2000" dirty="0"/>
              <a:t>SDR Interfaces:	DTCC</a:t>
            </a:r>
          </a:p>
          <a:p>
            <a:pPr eaLnBrk="1" hangingPunct="1"/>
            <a:r>
              <a:rPr lang="en-US" sz="2000" dirty="0"/>
              <a:t>Link to Disclosed Volume Data: </a:t>
            </a:r>
            <a:r>
              <a:rPr lang="en-US" sz="2000" dirty="0">
                <a:hlinkClick r:id="rId2"/>
              </a:rPr>
              <a:t>https://flextrade.com/swap-execution-facility/</a:t>
            </a:r>
            <a:endParaRPr lang="en-US" sz="2000" dirty="0"/>
          </a:p>
          <a:p>
            <a:pPr marL="0" indent="0" eaLnBrk="1" hangingPunct="1">
              <a:buNone/>
            </a:pPr>
            <a:endParaRPr lang="en-US" sz="2000" dirty="0"/>
          </a:p>
          <a:p>
            <a:pPr eaLnBrk="1" hangingPunct="1"/>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14</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FTSEF, LLC</a:t>
            </a:r>
          </a:p>
        </p:txBody>
      </p:sp>
    </p:spTree>
    <p:extLst>
      <p:ext uri="{BB962C8B-B14F-4D97-AF65-F5344CB8AC3E}">
        <p14:creationId xmlns:p14="http://schemas.microsoft.com/office/powerpoint/2010/main" val="1293504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610360"/>
            <a:ext cx="8229600" cy="4525963"/>
          </a:xfrm>
        </p:spPr>
        <p:txBody>
          <a:bodyPr/>
          <a:lstStyle/>
          <a:p>
            <a:pPr eaLnBrk="1" hangingPunct="1"/>
            <a:r>
              <a:rPr lang="en-US" sz="2000" dirty="0"/>
              <a:t>Parent Entity:	BGC Partners/GFI</a:t>
            </a:r>
          </a:p>
          <a:p>
            <a:pPr eaLnBrk="1" hangingPunct="1"/>
            <a:r>
              <a:rPr lang="en-US" sz="2000" dirty="0"/>
              <a:t>Business Model:	Dealer-Dealer</a:t>
            </a:r>
          </a:p>
          <a:p>
            <a:pPr eaLnBrk="1" hangingPunct="1"/>
            <a:r>
              <a:rPr lang="en-US" sz="2000" dirty="0"/>
              <a:t>Market Model:	Hybrid Voice/ETS.  LOB and RFQ 	</a:t>
            </a:r>
          </a:p>
          <a:p>
            <a:pPr eaLnBrk="1" hangingPunct="1"/>
            <a:r>
              <a:rPr lang="en-US" sz="2000" dirty="0"/>
              <a:t>Products:		Credit, FX, Rates</a:t>
            </a:r>
          </a:p>
          <a:p>
            <a:pPr eaLnBrk="1" hangingPunct="1"/>
            <a:r>
              <a:rPr lang="en-US" sz="2000" dirty="0"/>
              <a:t>Differentiators:	Workup, FIX, FIXML, Excel for STP</a:t>
            </a:r>
          </a:p>
          <a:p>
            <a:pPr eaLnBrk="1" hangingPunct="1"/>
            <a:r>
              <a:rPr lang="en-US" sz="2000" dirty="0"/>
              <a:t>DCO Interfaces:	CME, ICE, LCH</a:t>
            </a:r>
          </a:p>
          <a:p>
            <a:pPr eaLnBrk="1" hangingPunct="1"/>
            <a:r>
              <a:rPr lang="en-US" sz="2000" dirty="0"/>
              <a:t>SDR Interfaces:	CME, DTCC</a:t>
            </a:r>
          </a:p>
          <a:p>
            <a:pPr eaLnBrk="1" hangingPunct="1"/>
            <a:r>
              <a:rPr lang="en-US" sz="2000" dirty="0"/>
              <a:t>Link to Disclosed Volume Data:	 </a:t>
            </a:r>
            <a:r>
              <a:rPr lang="en-US" sz="2000" dirty="0">
                <a:hlinkClick r:id="rId2"/>
              </a:rPr>
              <a:t>http://www.gfigroup.com/markets/swaps-exchange/trade-data.aspx</a:t>
            </a: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15</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GFI SWAPS EXCHANGE, LLC</a:t>
            </a:r>
          </a:p>
        </p:txBody>
      </p:sp>
    </p:spTree>
    <p:extLst>
      <p:ext uri="{BB962C8B-B14F-4D97-AF65-F5344CB8AC3E}">
        <p14:creationId xmlns:p14="http://schemas.microsoft.com/office/powerpoint/2010/main" val="1239077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TP-ICAP Plc.</a:t>
            </a:r>
          </a:p>
          <a:p>
            <a:pPr eaLnBrk="1" hangingPunct="1"/>
            <a:r>
              <a:rPr lang="en-US" sz="2000" dirty="0"/>
              <a:t>Business Model:	Dealer-Dealer</a:t>
            </a:r>
          </a:p>
          <a:p>
            <a:pPr eaLnBrk="1" hangingPunct="1"/>
            <a:r>
              <a:rPr lang="en-US" sz="2000" dirty="0"/>
              <a:t>Market Model:	Hybrid Voice/ETS.  LOB and RFQ </a:t>
            </a:r>
          </a:p>
          <a:p>
            <a:pPr eaLnBrk="1" hangingPunct="1"/>
            <a:r>
              <a:rPr lang="en-US" sz="2000" dirty="0"/>
              <a:t>Products:		Credit, Equities, FX, Rates</a:t>
            </a:r>
          </a:p>
          <a:p>
            <a:pPr eaLnBrk="1" hangingPunct="1"/>
            <a:r>
              <a:rPr lang="en-US" sz="2000" dirty="0"/>
              <a:t>Differentiators:	Workup Trades, Combination Trades, Block 			Trades, STP to Clearing</a:t>
            </a:r>
          </a:p>
          <a:p>
            <a:pPr eaLnBrk="1" hangingPunct="1"/>
            <a:r>
              <a:rPr lang="en-US" sz="2000" dirty="0"/>
              <a:t>DCO Interfaces:	CME, ICE, LCH</a:t>
            </a:r>
          </a:p>
          <a:p>
            <a:pPr eaLnBrk="1" hangingPunct="1"/>
            <a:r>
              <a:rPr lang="en-US" sz="2000" dirty="0"/>
              <a:t>SDR Interfaces:	N/A</a:t>
            </a:r>
          </a:p>
          <a:p>
            <a:pPr eaLnBrk="1" hangingPunct="1"/>
            <a:r>
              <a:rPr lang="en-US" sz="2000" dirty="0"/>
              <a:t>Link to Disclosed Volume Data:</a:t>
            </a:r>
          </a:p>
          <a:p>
            <a:pPr marL="0" indent="0" eaLnBrk="1" hangingPunct="1">
              <a:buNone/>
            </a:pPr>
            <a:r>
              <a:rPr lang="en-US" sz="2000" dirty="0">
                <a:hlinkClick r:id="rId2"/>
              </a:rPr>
              <a:t>http://www.icap.com/markets/swap-execution-facility/market-data.aspx</a:t>
            </a: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16</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ICAP SEF (US), LLC</a:t>
            </a:r>
          </a:p>
        </p:txBody>
      </p:sp>
    </p:spTree>
    <p:extLst>
      <p:ext uri="{BB962C8B-B14F-4D97-AF65-F5344CB8AC3E}">
        <p14:creationId xmlns:p14="http://schemas.microsoft.com/office/powerpoint/2010/main" val="1239077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TP-ICAP Plc.</a:t>
            </a:r>
          </a:p>
          <a:p>
            <a:pPr eaLnBrk="1" hangingPunct="1"/>
            <a:r>
              <a:rPr lang="en-US" sz="2000" dirty="0"/>
              <a:t>Business Model:	Dealer-Dealer</a:t>
            </a:r>
          </a:p>
          <a:p>
            <a:pPr eaLnBrk="1" hangingPunct="1"/>
            <a:r>
              <a:rPr lang="en-US" sz="2000" dirty="0"/>
              <a:t>Market Model:	Hybrid Voice/ETS.  LOB and RFQ </a:t>
            </a:r>
          </a:p>
          <a:p>
            <a:pPr eaLnBrk="1" hangingPunct="1"/>
            <a:r>
              <a:rPr lang="en-US" sz="2000" dirty="0"/>
              <a:t>Products:		Rates</a:t>
            </a:r>
          </a:p>
          <a:p>
            <a:pPr eaLnBrk="1" hangingPunct="1"/>
            <a:r>
              <a:rPr lang="en-US" sz="2000" dirty="0"/>
              <a:t>Differentiators:	Workup Trades, Combination Trades, Block 			Trades, STP to Clearing</a:t>
            </a:r>
          </a:p>
          <a:p>
            <a:pPr eaLnBrk="1" hangingPunct="1"/>
            <a:r>
              <a:rPr lang="en-US" sz="2000" dirty="0"/>
              <a:t>DCO Interfaces:	CME, ICE, LCH</a:t>
            </a:r>
          </a:p>
          <a:p>
            <a:pPr eaLnBrk="1" hangingPunct="1"/>
            <a:r>
              <a:rPr lang="en-US" sz="2000" dirty="0"/>
              <a:t>SDR Interfaces:	N/A</a:t>
            </a:r>
          </a:p>
          <a:p>
            <a:pPr eaLnBrk="1" hangingPunct="1"/>
            <a:r>
              <a:rPr lang="en-US" sz="2000" dirty="0"/>
              <a:t>Link to Disclosed Volume Data:</a:t>
            </a:r>
          </a:p>
          <a:p>
            <a:pPr marL="0" indent="0" eaLnBrk="1" hangingPunct="1">
              <a:buNone/>
            </a:pPr>
            <a:r>
              <a:rPr lang="en-US" sz="2000" dirty="0">
                <a:hlinkClick r:id="rId2"/>
              </a:rPr>
              <a:t>http://www.icap.com/markets/swap-execution-facility/market-data.aspx</a:t>
            </a: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17</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ICAP GLOBAL DERIVATIVES LTD.</a:t>
            </a:r>
          </a:p>
        </p:txBody>
      </p:sp>
    </p:spTree>
    <p:extLst>
      <p:ext uri="{BB962C8B-B14F-4D97-AF65-F5344CB8AC3E}">
        <p14:creationId xmlns:p14="http://schemas.microsoft.com/office/powerpoint/2010/main" val="250198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IntercontinentalExchange Group</a:t>
            </a:r>
          </a:p>
          <a:p>
            <a:pPr eaLnBrk="1" hangingPunct="1"/>
            <a:r>
              <a:rPr lang="en-US" sz="2000" dirty="0"/>
              <a:t>Business Model:	DCM</a:t>
            </a:r>
          </a:p>
          <a:p>
            <a:pPr eaLnBrk="1" hangingPunct="1"/>
            <a:r>
              <a:rPr lang="en-US" sz="2000" dirty="0"/>
              <a:t>Market Model:	Hybrid Voice/ETS.  LOB and RFQ </a:t>
            </a:r>
          </a:p>
          <a:p>
            <a:pPr eaLnBrk="1" hangingPunct="1"/>
            <a:r>
              <a:rPr lang="en-US" sz="2000" dirty="0"/>
              <a:t>Products:		Credit</a:t>
            </a:r>
          </a:p>
          <a:p>
            <a:pPr eaLnBrk="1" hangingPunct="1"/>
            <a:r>
              <a:rPr lang="en-US" sz="2000" dirty="0"/>
              <a:t>Differentiators:	Block Trades, STP via FIX API, Voice Trading 			via Creditex</a:t>
            </a:r>
          </a:p>
          <a:p>
            <a:pPr eaLnBrk="1" hangingPunct="1"/>
            <a:r>
              <a:rPr lang="en-US" sz="2000" dirty="0"/>
              <a:t>DCO Interfaces:	ICE</a:t>
            </a:r>
          </a:p>
          <a:p>
            <a:pPr eaLnBrk="1" hangingPunct="1"/>
            <a:r>
              <a:rPr lang="en-US" sz="2000" dirty="0"/>
              <a:t>SDR Interfaces:	ICE</a:t>
            </a:r>
          </a:p>
          <a:p>
            <a:pPr eaLnBrk="1" hangingPunct="1"/>
            <a:r>
              <a:rPr lang="en-US" sz="2000" dirty="0"/>
              <a:t>Link to Disclosed Volume Data: </a:t>
            </a:r>
            <a:r>
              <a:rPr lang="en-US" sz="2000" dirty="0">
                <a:hlinkClick r:id="rId2"/>
              </a:rPr>
              <a:t>https://www.theice.com/swap-trade</a:t>
            </a: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18</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ICE SWAP TRADE LLC</a:t>
            </a:r>
          </a:p>
        </p:txBody>
      </p:sp>
    </p:spTree>
    <p:extLst>
      <p:ext uri="{BB962C8B-B14F-4D97-AF65-F5344CB8AC3E}">
        <p14:creationId xmlns:p14="http://schemas.microsoft.com/office/powerpoint/2010/main" val="123907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N/A</a:t>
            </a:r>
          </a:p>
          <a:p>
            <a:pPr eaLnBrk="1" hangingPunct="1"/>
            <a:r>
              <a:rPr lang="en-US" sz="2000" dirty="0"/>
              <a:t>Business Model:	N/A</a:t>
            </a:r>
          </a:p>
          <a:p>
            <a:pPr eaLnBrk="1" hangingPunct="1"/>
            <a:r>
              <a:rPr lang="en-US" sz="2000" dirty="0"/>
              <a:t>Market Model:	N/A</a:t>
            </a:r>
          </a:p>
          <a:p>
            <a:pPr eaLnBrk="1" hangingPunct="1"/>
            <a:r>
              <a:rPr lang="en-US" sz="2000" dirty="0"/>
              <a:t>Products:		Mexican Peso, IRS</a:t>
            </a:r>
          </a:p>
          <a:p>
            <a:pPr eaLnBrk="1" hangingPunct="1"/>
            <a:r>
              <a:rPr lang="en-US" sz="2000" dirty="0"/>
              <a:t>Differentiators:	N/A</a:t>
            </a:r>
          </a:p>
          <a:p>
            <a:pPr eaLnBrk="1" hangingPunct="1"/>
            <a:r>
              <a:rPr lang="en-US" sz="2000" dirty="0"/>
              <a:t>DCO Interfaces:	CME, LCH</a:t>
            </a:r>
          </a:p>
          <a:p>
            <a:pPr eaLnBrk="1" hangingPunct="1"/>
            <a:r>
              <a:rPr lang="en-US" sz="2000" dirty="0"/>
              <a:t>SDR Interfaces:	DTCC</a:t>
            </a:r>
          </a:p>
          <a:p>
            <a:pPr eaLnBrk="1" hangingPunct="1"/>
            <a:r>
              <a:rPr lang="en-US" sz="2000" dirty="0"/>
              <a:t>Link to Disclosed Volume Data: </a:t>
            </a:r>
            <a:r>
              <a:rPr lang="en-US" sz="2000" dirty="0">
                <a:hlinkClick r:id="rId2"/>
              </a:rPr>
              <a:t>http://latamsef.com/marketactivity.phtml</a:t>
            </a: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19</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LATAM SEF</a:t>
            </a:r>
          </a:p>
        </p:txBody>
      </p:sp>
    </p:spTree>
    <p:extLst>
      <p:ext uri="{BB962C8B-B14F-4D97-AF65-F5344CB8AC3E}">
        <p14:creationId xmlns:p14="http://schemas.microsoft.com/office/powerpoint/2010/main" val="195881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538480" y="828040"/>
            <a:ext cx="8229600" cy="4525963"/>
          </a:xfrm>
        </p:spPr>
        <p:txBody>
          <a:bodyPr/>
          <a:lstStyle/>
          <a:p>
            <a:pPr marL="0" indent="0" eaLnBrk="1" hangingPunct="1">
              <a:buNone/>
            </a:pPr>
            <a:endParaRPr lang="en-US" sz="2000" i="1" dirty="0"/>
          </a:p>
          <a:p>
            <a:pPr marL="0" indent="0" eaLnBrk="1" hangingPunct="1">
              <a:buNone/>
            </a:pPr>
            <a:r>
              <a:rPr lang="en-US" sz="1800" i="1" dirty="0"/>
              <a:t>The following information was compiled from research and analysis of CFTC submissions, press releases, information obtained in the public domain , interviews with market participants and from information and bulletins contained on the respective Swap Execution Facility (“SEF”) websites.  </a:t>
            </a:r>
          </a:p>
          <a:p>
            <a:pPr marL="0" indent="0" eaLnBrk="1" hangingPunct="1">
              <a:buNone/>
            </a:pPr>
            <a:endParaRPr lang="en-US" sz="1800" i="1" dirty="0"/>
          </a:p>
          <a:p>
            <a:pPr marL="0" indent="0" eaLnBrk="1" hangingPunct="1">
              <a:buNone/>
            </a:pPr>
            <a:r>
              <a:rPr lang="en-US" sz="1800" i="1" dirty="0"/>
              <a:t>It is intended to be an overview of the major trading platform providers , inter-dealer brokers and exchanges that operate swap execution facilities. Where available, links to access SEF disclosed volume data are included.</a:t>
            </a:r>
          </a:p>
          <a:p>
            <a:pPr marL="0" indent="0" eaLnBrk="1" hangingPunct="1">
              <a:buNone/>
            </a:pPr>
            <a:endParaRPr lang="en-US" sz="1800" i="1" dirty="0"/>
          </a:p>
          <a:p>
            <a:pPr marL="0" indent="0" eaLnBrk="1" hangingPunct="1">
              <a:buNone/>
            </a:pPr>
            <a:r>
              <a:rPr lang="en-US" sz="1800" i="1" dirty="0"/>
              <a:t>Tellefsen and Company, L.L.C. does not guarantee the accuracy of the content  and cannot guarantee completeness, timeliness, or correct sequencing of any of the Information.</a:t>
            </a:r>
          </a:p>
          <a:p>
            <a:pPr eaLnBrk="1" hangingPunct="1"/>
            <a:endParaRPr lang="en-US" sz="2000" dirty="0"/>
          </a:p>
          <a:p>
            <a:pPr eaLnBrk="1" hangingPunct="1"/>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a:t>
            </a:fld>
            <a:endParaRPr lang="en-US" dirty="0">
              <a:solidFill>
                <a:schemeClr val="bg2"/>
              </a:solidFill>
            </a:endParaRPr>
          </a:p>
        </p:txBody>
      </p:sp>
    </p:spTree>
    <p:extLst>
      <p:ext uri="{BB962C8B-B14F-4D97-AF65-F5344CB8AC3E}">
        <p14:creationId xmlns:p14="http://schemas.microsoft.com/office/powerpoint/2010/main" val="906798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Ledger Holdings, LLC</a:t>
            </a:r>
          </a:p>
          <a:p>
            <a:pPr eaLnBrk="1" hangingPunct="1"/>
            <a:r>
              <a:rPr lang="en-US" sz="2000" dirty="0"/>
              <a:t>Business Model:	N/A</a:t>
            </a:r>
          </a:p>
          <a:p>
            <a:pPr eaLnBrk="1" hangingPunct="1"/>
            <a:r>
              <a:rPr lang="en-US" sz="2000" dirty="0"/>
              <a:t>Market Model:	N/A</a:t>
            </a:r>
          </a:p>
          <a:p>
            <a:pPr eaLnBrk="1" hangingPunct="1"/>
            <a:r>
              <a:rPr lang="en-US" sz="2000" dirty="0"/>
              <a:t>Products:		FX, Alternative Commodities, Bitcoin Options</a:t>
            </a:r>
          </a:p>
          <a:p>
            <a:pPr eaLnBrk="1" hangingPunct="1"/>
            <a:r>
              <a:rPr lang="en-US" sz="2000" dirty="0"/>
              <a:t>Differentiators:	N/A</a:t>
            </a:r>
          </a:p>
          <a:p>
            <a:pPr eaLnBrk="1" hangingPunct="1"/>
            <a:r>
              <a:rPr lang="en-US" sz="2000" dirty="0"/>
              <a:t>DCO Interfaces:	Ledgerex DCO (TBD)</a:t>
            </a:r>
          </a:p>
          <a:p>
            <a:pPr eaLnBrk="1" hangingPunct="1"/>
            <a:r>
              <a:rPr lang="en-US" sz="2000" dirty="0"/>
              <a:t>SDR Interfaces:	ICE Trade Vault</a:t>
            </a:r>
          </a:p>
          <a:p>
            <a:pPr eaLnBrk="1" hangingPunct="1"/>
            <a:r>
              <a:rPr lang="en-US" sz="2000" dirty="0"/>
              <a:t>Link to Disclosed Volume Data:	N/A</a:t>
            </a:r>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20</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LEDGERX, LLC</a:t>
            </a:r>
          </a:p>
        </p:txBody>
      </p:sp>
    </p:spTree>
    <p:extLst>
      <p:ext uri="{BB962C8B-B14F-4D97-AF65-F5344CB8AC3E}">
        <p14:creationId xmlns:p14="http://schemas.microsoft.com/office/powerpoint/2010/main" val="1122381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RTX Holdings, Inc.</a:t>
            </a:r>
          </a:p>
          <a:p>
            <a:pPr eaLnBrk="1" hangingPunct="1"/>
            <a:r>
              <a:rPr lang="en-US" sz="2000" dirty="0"/>
              <a:t>Business Model:	Dealer-Dealer</a:t>
            </a:r>
          </a:p>
          <a:p>
            <a:pPr eaLnBrk="1" hangingPunct="1"/>
            <a:r>
              <a:rPr lang="en-US" sz="2000" dirty="0"/>
              <a:t>Market Model:	ETS.  LOB and RFQ </a:t>
            </a:r>
          </a:p>
          <a:p>
            <a:pPr eaLnBrk="1" hangingPunct="1"/>
            <a:r>
              <a:rPr lang="en-US" sz="2000" dirty="0"/>
              <a:t>Products:		FX NDFs</a:t>
            </a:r>
          </a:p>
          <a:p>
            <a:pPr eaLnBrk="1" hangingPunct="1"/>
            <a:r>
              <a:rPr lang="en-US" sz="2000" dirty="0"/>
              <a:t>Differentiators:	STP to Clearing</a:t>
            </a:r>
          </a:p>
          <a:p>
            <a:pPr eaLnBrk="1" hangingPunct="1"/>
            <a:r>
              <a:rPr lang="en-US" sz="2000" dirty="0"/>
              <a:t>DCO Interfaces:	CME, LCH</a:t>
            </a:r>
          </a:p>
          <a:p>
            <a:pPr eaLnBrk="1" hangingPunct="1"/>
            <a:r>
              <a:rPr lang="en-US" sz="2000" dirty="0"/>
              <a:t>SDR Interfaces:	N/A</a:t>
            </a:r>
          </a:p>
          <a:p>
            <a:pPr eaLnBrk="1" hangingPunct="1"/>
            <a:r>
              <a:rPr lang="en-US" sz="2000" dirty="0"/>
              <a:t>Link to Disclosed Volume Data:   N/A</a:t>
            </a:r>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21</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RTX FINTECH &amp; RESEARCH, LLC</a:t>
            </a:r>
          </a:p>
        </p:txBody>
      </p:sp>
    </p:spTree>
    <p:extLst>
      <p:ext uri="{BB962C8B-B14F-4D97-AF65-F5344CB8AC3E}">
        <p14:creationId xmlns:p14="http://schemas.microsoft.com/office/powerpoint/2010/main" val="787510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610360"/>
            <a:ext cx="8229600" cy="4525963"/>
          </a:xfrm>
        </p:spPr>
        <p:txBody>
          <a:bodyPr/>
          <a:lstStyle/>
          <a:p>
            <a:pPr eaLnBrk="1" hangingPunct="1"/>
            <a:r>
              <a:rPr lang="en-US" sz="2000" dirty="0"/>
              <a:t>Parent Entity:	SpectrAx LLC</a:t>
            </a:r>
          </a:p>
          <a:p>
            <a:pPr eaLnBrk="1" hangingPunct="1"/>
            <a:r>
              <a:rPr lang="en-US" sz="2000" dirty="0"/>
              <a:t>Business Model: 	Dealer-Customer</a:t>
            </a:r>
          </a:p>
          <a:p>
            <a:pPr eaLnBrk="1" hangingPunct="1"/>
            <a:r>
              <a:rPr lang="en-US" sz="2000" dirty="0"/>
              <a:t>Market Model:	LOB</a:t>
            </a:r>
          </a:p>
          <a:p>
            <a:pPr eaLnBrk="1" hangingPunct="1"/>
            <a:r>
              <a:rPr lang="en-US" sz="2000" dirty="0"/>
              <a:t>Products:		FX Options</a:t>
            </a:r>
          </a:p>
          <a:p>
            <a:pPr eaLnBrk="1" hangingPunct="1"/>
            <a:r>
              <a:rPr lang="en-US" sz="2000" dirty="0"/>
              <a:t>Differentiators:	Pre-Trade Credit Checking</a:t>
            </a:r>
          </a:p>
          <a:p>
            <a:pPr eaLnBrk="1" hangingPunct="1"/>
            <a:r>
              <a:rPr lang="en-US" sz="2000" dirty="0"/>
              <a:t>DCO Interfaces:	N/A</a:t>
            </a:r>
          </a:p>
          <a:p>
            <a:pPr eaLnBrk="1" hangingPunct="1"/>
            <a:r>
              <a:rPr lang="en-US" sz="2000" dirty="0"/>
              <a:t>SDR Interfaces:	N/A</a:t>
            </a:r>
          </a:p>
          <a:p>
            <a:pPr eaLnBrk="1" hangingPunct="1"/>
            <a:r>
              <a:rPr lang="en-US" sz="2000" dirty="0"/>
              <a:t>Link to Disclosed Volume Data: </a:t>
            </a:r>
            <a:r>
              <a:rPr lang="en-US" sz="2000" dirty="0">
                <a:hlinkClick r:id="rId2"/>
              </a:rPr>
              <a:t>https://www.spectraxesef.com/tradedata</a:t>
            </a: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22</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SPECTREAXE LLC</a:t>
            </a:r>
          </a:p>
        </p:txBody>
      </p:sp>
    </p:spTree>
    <p:extLst>
      <p:ext uri="{BB962C8B-B14F-4D97-AF65-F5344CB8AC3E}">
        <p14:creationId xmlns:p14="http://schemas.microsoft.com/office/powerpoint/2010/main" val="1166368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Deutsche Borse AG</a:t>
            </a:r>
          </a:p>
          <a:p>
            <a:pPr eaLnBrk="1" hangingPunct="1"/>
            <a:r>
              <a:rPr lang="en-US" sz="2000" dirty="0"/>
              <a:t>Business Model:	Dealer-Customer</a:t>
            </a:r>
          </a:p>
          <a:p>
            <a:pPr eaLnBrk="1" hangingPunct="1"/>
            <a:r>
              <a:rPr lang="en-US" sz="2000" dirty="0"/>
              <a:t>Market Model:	N/A</a:t>
            </a:r>
          </a:p>
          <a:p>
            <a:pPr eaLnBrk="1" hangingPunct="1"/>
            <a:r>
              <a:rPr lang="en-US" sz="2000" dirty="0"/>
              <a:t>Products:		FX NDFs, NDS, Rates</a:t>
            </a:r>
          </a:p>
          <a:p>
            <a:pPr eaLnBrk="1" hangingPunct="1"/>
            <a:r>
              <a:rPr lang="en-US" sz="2000" dirty="0"/>
              <a:t>Differentiators:	Counterparty Relationship Management Tool, 			Block Trades, API for STP to Clearing</a:t>
            </a:r>
          </a:p>
          <a:p>
            <a:pPr eaLnBrk="1" hangingPunct="1"/>
            <a:r>
              <a:rPr lang="en-US" sz="2000" dirty="0"/>
              <a:t>DCO Interfaces:	CME</a:t>
            </a:r>
          </a:p>
          <a:p>
            <a:pPr eaLnBrk="1" hangingPunct="1"/>
            <a:r>
              <a:rPr lang="en-US" sz="2000" dirty="0"/>
              <a:t>SDR Interfaces:	DTCC</a:t>
            </a:r>
          </a:p>
          <a:p>
            <a:pPr eaLnBrk="1" hangingPunct="1"/>
            <a:r>
              <a:rPr lang="en-US" sz="2000" dirty="0"/>
              <a:t>Link to Disclosed Volume Data: </a:t>
            </a:r>
            <a:r>
              <a:rPr lang="en-US" sz="2000" dirty="0">
                <a:hlinkClick r:id="rId2"/>
              </a:rPr>
              <a:t>https://download.360t.com/sef_reporting/SEF_trade_data.pdf</a:t>
            </a: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23</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360 TRADING NETWORKS, INC.</a:t>
            </a:r>
          </a:p>
        </p:txBody>
      </p:sp>
    </p:spTree>
    <p:extLst>
      <p:ext uri="{BB962C8B-B14F-4D97-AF65-F5344CB8AC3E}">
        <p14:creationId xmlns:p14="http://schemas.microsoft.com/office/powerpoint/2010/main" val="1166368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Refinitiv</a:t>
            </a:r>
          </a:p>
          <a:p>
            <a:pPr eaLnBrk="1" hangingPunct="1"/>
            <a:r>
              <a:rPr lang="en-US" sz="2000" dirty="0"/>
              <a:t>Business Model:	Dealer-Customer</a:t>
            </a:r>
          </a:p>
          <a:p>
            <a:pPr eaLnBrk="1" hangingPunct="1"/>
            <a:r>
              <a:rPr lang="en-US" sz="2000" dirty="0"/>
              <a:t>Market Model:	LOB</a:t>
            </a:r>
          </a:p>
          <a:p>
            <a:pPr eaLnBrk="1" hangingPunct="1"/>
            <a:r>
              <a:rPr lang="en-US" sz="2000" dirty="0"/>
              <a:t>Products:		FX NDFs and Options</a:t>
            </a:r>
          </a:p>
          <a:p>
            <a:pPr eaLnBrk="1" hangingPunct="1"/>
            <a:r>
              <a:rPr lang="en-US" sz="2000" dirty="0"/>
              <a:t>Differentiators:	STP, Multibank RFS</a:t>
            </a:r>
          </a:p>
          <a:p>
            <a:pPr eaLnBrk="1" hangingPunct="1"/>
            <a:r>
              <a:rPr lang="en-US" sz="2000" dirty="0"/>
              <a:t>DCO Interfaces:	N/A</a:t>
            </a:r>
          </a:p>
          <a:p>
            <a:pPr eaLnBrk="1" hangingPunct="1"/>
            <a:r>
              <a:rPr lang="en-US" sz="2000" dirty="0"/>
              <a:t>SDR Interfaces:	DTCC</a:t>
            </a:r>
          </a:p>
          <a:p>
            <a:pPr eaLnBrk="1" hangingPunct="1"/>
            <a:r>
              <a:rPr lang="en-US" sz="2000" dirty="0"/>
              <a:t>Link to Disclosed Volume Data:	</a:t>
            </a:r>
          </a:p>
          <a:p>
            <a:pPr marL="0" indent="0" eaLnBrk="1" hangingPunct="1">
              <a:buNone/>
            </a:pPr>
            <a:r>
              <a:rPr lang="en-US" sz="2000" dirty="0">
                <a:hlinkClick r:id="rId2"/>
              </a:rPr>
              <a:t>http://www.fxall.com/solutions--capabilities/regulatory-solutions</a:t>
            </a:r>
            <a:endParaRPr lang="en-US" sz="2000" dirty="0"/>
          </a:p>
          <a:p>
            <a:pPr eaLnBrk="1" hangingPunct="1"/>
            <a:endParaRPr lang="en-US" sz="2000" dirty="0"/>
          </a:p>
          <a:p>
            <a:pPr eaLnBrk="1" hangingPunct="1"/>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24</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LSEG FX SEF, LLC</a:t>
            </a:r>
          </a:p>
        </p:txBody>
      </p:sp>
    </p:spTree>
    <p:extLst>
      <p:ext uri="{BB962C8B-B14F-4D97-AF65-F5344CB8AC3E}">
        <p14:creationId xmlns:p14="http://schemas.microsoft.com/office/powerpoint/2010/main" val="4137711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TP-ICAP (Tullett Prebon)</a:t>
            </a:r>
          </a:p>
          <a:p>
            <a:pPr eaLnBrk="1" hangingPunct="1"/>
            <a:r>
              <a:rPr lang="en-US" sz="2000" dirty="0"/>
              <a:t>Business Model:	Dealer-Customer</a:t>
            </a:r>
          </a:p>
          <a:p>
            <a:pPr eaLnBrk="1" hangingPunct="1"/>
            <a:r>
              <a:rPr lang="en-US" sz="2000" dirty="0"/>
              <a:t>Market Model:	Hybrid Voice/ETS.  LOB and RFQ</a:t>
            </a:r>
          </a:p>
          <a:p>
            <a:pPr eaLnBrk="1" hangingPunct="1"/>
            <a:r>
              <a:rPr lang="en-US" sz="2000" dirty="0"/>
              <a:t>Products:		Credit, Energy, Equities, FX, Rates</a:t>
            </a:r>
          </a:p>
          <a:p>
            <a:pPr eaLnBrk="1" hangingPunct="1"/>
            <a:r>
              <a:rPr lang="en-US" sz="2000" dirty="0"/>
              <a:t>Differentiators:	STP to Clearing</a:t>
            </a:r>
          </a:p>
          <a:p>
            <a:pPr eaLnBrk="1" hangingPunct="1"/>
            <a:r>
              <a:rPr lang="en-US" sz="2000" dirty="0"/>
              <a:t>DCO Interfaces:	CME, ICE, LCH</a:t>
            </a:r>
          </a:p>
          <a:p>
            <a:pPr eaLnBrk="1" hangingPunct="1"/>
            <a:r>
              <a:rPr lang="en-US" sz="2000" dirty="0"/>
              <a:t>SDR Interfaces:	CME, DTCC, ICE Trade Vault</a:t>
            </a:r>
          </a:p>
          <a:p>
            <a:pPr eaLnBrk="1" hangingPunct="1"/>
            <a:r>
              <a:rPr lang="en-US" sz="2000" dirty="0"/>
              <a:t>Link to Disclosed Volume Data: </a:t>
            </a:r>
            <a:r>
              <a:rPr lang="en-US" sz="2000" dirty="0">
                <a:hlinkClick r:id="rId2"/>
              </a:rPr>
              <a:t>https://www.tullettprebon.com/swap-execution-facility/daily-activity-summary.aspx</a:t>
            </a: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25</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TP SEF, LLC</a:t>
            </a:r>
          </a:p>
        </p:txBody>
      </p:sp>
    </p:spTree>
    <p:extLst>
      <p:ext uri="{BB962C8B-B14F-4D97-AF65-F5344CB8AC3E}">
        <p14:creationId xmlns:p14="http://schemas.microsoft.com/office/powerpoint/2010/main" val="1166368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Compagnie Financiere Tradition</a:t>
            </a:r>
          </a:p>
          <a:p>
            <a:pPr eaLnBrk="1" hangingPunct="1"/>
            <a:r>
              <a:rPr lang="en-US" sz="2000" dirty="0"/>
              <a:t>Business Model:	Dealer-Dealer</a:t>
            </a:r>
          </a:p>
          <a:p>
            <a:pPr eaLnBrk="1" hangingPunct="1"/>
            <a:r>
              <a:rPr lang="en-US" sz="2000" dirty="0"/>
              <a:t>Market Model:	Hybrid Voice/ETS.  LOB and RFQ </a:t>
            </a:r>
          </a:p>
          <a:p>
            <a:pPr eaLnBrk="1" hangingPunct="1"/>
            <a:r>
              <a:rPr lang="en-US" sz="2000" dirty="0"/>
              <a:t>Products:		Credit, FX, Rates</a:t>
            </a:r>
          </a:p>
          <a:p>
            <a:pPr eaLnBrk="1" hangingPunct="1"/>
            <a:r>
              <a:rPr lang="en-US" sz="2000" dirty="0"/>
              <a:t>Differentiators:	STP to Clearing</a:t>
            </a:r>
          </a:p>
          <a:p>
            <a:pPr eaLnBrk="1" hangingPunct="1"/>
            <a:r>
              <a:rPr lang="en-US" sz="2000" dirty="0"/>
              <a:t>DCO Interfaces:	CME, ICE, LCH</a:t>
            </a:r>
          </a:p>
          <a:p>
            <a:pPr eaLnBrk="1" hangingPunct="1"/>
            <a:r>
              <a:rPr lang="en-US" sz="2000" dirty="0"/>
              <a:t>SDR Interfaces:	DTCC</a:t>
            </a:r>
          </a:p>
          <a:p>
            <a:pPr eaLnBrk="1" hangingPunct="1"/>
            <a:r>
              <a:rPr lang="en-US" sz="2000" dirty="0"/>
              <a:t>Link to Disclosed Volume Data: </a:t>
            </a:r>
            <a:r>
              <a:rPr lang="en-US" sz="2000" dirty="0">
                <a:hlinkClick r:id="rId2"/>
              </a:rPr>
              <a:t>http://www.traditionsef.com/market-activity/</a:t>
            </a:r>
            <a:endParaRPr lang="en-US" sz="2000" dirty="0"/>
          </a:p>
          <a:p>
            <a:pPr marL="0" indent="0" eaLnBrk="1" hangingPunct="1">
              <a:buNone/>
            </a:pPr>
            <a:endParaRPr lang="en-US" sz="2000" dirty="0"/>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26</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TRADITION SEF</a:t>
            </a:r>
          </a:p>
        </p:txBody>
      </p:sp>
    </p:spTree>
    <p:extLst>
      <p:ext uri="{BB962C8B-B14F-4D97-AF65-F5344CB8AC3E}">
        <p14:creationId xmlns:p14="http://schemas.microsoft.com/office/powerpoint/2010/main" val="1166368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TradeWeb Markets, LLC</a:t>
            </a:r>
          </a:p>
          <a:p>
            <a:pPr eaLnBrk="1" hangingPunct="1"/>
            <a:r>
              <a:rPr lang="en-US" sz="2000" dirty="0"/>
              <a:t>Business Model:	Dealer-Customer</a:t>
            </a:r>
          </a:p>
          <a:p>
            <a:pPr eaLnBrk="1" hangingPunct="1"/>
            <a:r>
              <a:rPr lang="en-US" sz="2000" dirty="0"/>
              <a:t>Market Model:	LOB and RFQ</a:t>
            </a:r>
          </a:p>
          <a:p>
            <a:pPr eaLnBrk="1" hangingPunct="1"/>
            <a:r>
              <a:rPr lang="en-US" sz="2000" dirty="0"/>
              <a:t>Products:		Cash Settled CDS, IRS</a:t>
            </a:r>
          </a:p>
          <a:p>
            <a:pPr eaLnBrk="1" hangingPunct="1"/>
            <a:r>
              <a:rPr lang="en-US" sz="2000" dirty="0"/>
              <a:t>Differentiators:	Pre-Trade Credit Checking, Compression for 			up to 200 Swap Positions, STP</a:t>
            </a:r>
          </a:p>
          <a:p>
            <a:pPr eaLnBrk="1" hangingPunct="1"/>
            <a:r>
              <a:rPr lang="en-US" sz="2000" dirty="0"/>
              <a:t>DCO Interfaces:	CME, ICE, LCH</a:t>
            </a:r>
          </a:p>
          <a:p>
            <a:pPr eaLnBrk="1" hangingPunct="1"/>
            <a:r>
              <a:rPr lang="en-US" sz="2000" dirty="0"/>
              <a:t>SDR Interfaces:	N/A</a:t>
            </a:r>
          </a:p>
          <a:p>
            <a:pPr eaLnBrk="1" hangingPunct="1"/>
            <a:r>
              <a:rPr lang="en-US" sz="2000" dirty="0"/>
              <a:t>Link to Disclosed Volume Data:	(Via authorized login):</a:t>
            </a:r>
          </a:p>
          <a:p>
            <a:pPr eaLnBrk="1" hangingPunct="1"/>
            <a:r>
              <a:rPr lang="en-US" sz="2000" dirty="0">
                <a:hlinkClick r:id="rId2"/>
              </a:rPr>
              <a:t>http://www.tradeweb.com/Institutional/Derivatives/SEF-Center/</a:t>
            </a:r>
            <a:endParaRPr lang="en-US" sz="2000" dirty="0"/>
          </a:p>
          <a:p>
            <a:pPr marL="0" indent="0" eaLnBrk="1" hangingPunct="1">
              <a:buNone/>
            </a:pPr>
            <a:br>
              <a:rPr lang="en-US" sz="2000" dirty="0"/>
            </a:b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27</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TW SEF, LLC</a:t>
            </a:r>
          </a:p>
        </p:txBody>
      </p:sp>
    </p:spTree>
    <p:extLst>
      <p:ext uri="{BB962C8B-B14F-4D97-AF65-F5344CB8AC3E}">
        <p14:creationId xmlns:p14="http://schemas.microsoft.com/office/powerpoint/2010/main" val="1166368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28</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dirty="0">
                <a:solidFill>
                  <a:srgbClr val="C00000"/>
                </a:solidFill>
              </a:rPr>
              <a:t>III.	   </a:t>
            </a:r>
            <a:r>
              <a:rPr lang="en-US" sz="3600" b="1" u="sng" dirty="0">
                <a:solidFill>
                  <a:srgbClr val="C00000"/>
                </a:solidFill>
              </a:rPr>
              <a:t>AVERAGE DAILY VOLUMES PER </a:t>
            </a:r>
            <a:r>
              <a:rPr lang="en-US" sz="3600" b="1" u="sng">
                <a:solidFill>
                  <a:srgbClr val="C00000"/>
                </a:solidFill>
              </a:rPr>
              <a:t>MONTH - 2017 </a:t>
            </a:r>
            <a:r>
              <a:rPr lang="en-US" sz="3600" b="1" u="sng" dirty="0">
                <a:solidFill>
                  <a:srgbClr val="C00000"/>
                </a:solidFill>
              </a:rPr>
              <a:t>TO DATE</a:t>
            </a:r>
          </a:p>
        </p:txBody>
      </p:sp>
      <p:pic>
        <p:nvPicPr>
          <p:cNvPr id="7" name="Content Placeholder 6">
            <a:extLst>
              <a:ext uri="{FF2B5EF4-FFF2-40B4-BE49-F238E27FC236}">
                <a16:creationId xmlns:a16="http://schemas.microsoft.com/office/drawing/2014/main" id="{4CCE441E-09C0-ABF2-D969-C6834CD2913D}"/>
              </a:ext>
            </a:extLst>
          </p:cNvPr>
          <p:cNvPicPr>
            <a:picLocks noGrp="1" noChangeAspect="1"/>
          </p:cNvPicPr>
          <p:nvPr>
            <p:ph idx="1"/>
          </p:nvPr>
        </p:nvPicPr>
        <p:blipFill>
          <a:blip r:embed="rId2"/>
          <a:stretch>
            <a:fillRect/>
          </a:stretch>
        </p:blipFill>
        <p:spPr>
          <a:xfrm>
            <a:off x="427038" y="1562100"/>
            <a:ext cx="8229600" cy="3990975"/>
          </a:xfrm>
          <a:prstGeom prst="rect">
            <a:avLst/>
          </a:prstGeom>
        </p:spPr>
      </p:pic>
      <p:sp>
        <p:nvSpPr>
          <p:cNvPr id="2" name="TextBox 1">
            <a:extLst>
              <a:ext uri="{FF2B5EF4-FFF2-40B4-BE49-F238E27FC236}">
                <a16:creationId xmlns:a16="http://schemas.microsoft.com/office/drawing/2014/main" id="{3351053E-E33C-2C9C-684B-F9B1E1F502A2}"/>
              </a:ext>
            </a:extLst>
          </p:cNvPr>
          <p:cNvSpPr txBox="1"/>
          <p:nvPr/>
        </p:nvSpPr>
        <p:spPr>
          <a:xfrm>
            <a:off x="752475" y="5847983"/>
            <a:ext cx="3697551" cy="276999"/>
          </a:xfrm>
          <a:prstGeom prst="rect">
            <a:avLst/>
          </a:prstGeom>
          <a:noFill/>
        </p:spPr>
        <p:txBody>
          <a:bodyPr wrap="none" rtlCol="0">
            <a:spAutoFit/>
          </a:bodyPr>
          <a:lstStyle/>
          <a:p>
            <a:r>
              <a:rPr lang="en-US" sz="1200" b="1" i="1" dirty="0"/>
              <a:t>Source</a:t>
            </a:r>
            <a:r>
              <a:rPr lang="en-US" sz="1200" i="1" dirty="0"/>
              <a:t>: Futures Industry Association October 2024</a:t>
            </a:r>
          </a:p>
        </p:txBody>
      </p:sp>
    </p:spTree>
    <p:extLst>
      <p:ext uri="{BB962C8B-B14F-4D97-AF65-F5344CB8AC3E}">
        <p14:creationId xmlns:p14="http://schemas.microsoft.com/office/powerpoint/2010/main" val="318219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26720" y="1640840"/>
            <a:ext cx="8229600" cy="4525963"/>
          </a:xfrm>
        </p:spPr>
        <p:txBody>
          <a:bodyPr/>
          <a:lstStyle/>
          <a:p>
            <a:pPr eaLnBrk="1" hangingPunct="1"/>
            <a:r>
              <a:rPr lang="en-US" sz="2000" dirty="0"/>
              <a:t>Compliance requirements are consuming perspective SEF buy-side participants and are throttling the on-boarding process (e.g., the extent of the documentation review and internal sign-off process)</a:t>
            </a:r>
          </a:p>
          <a:p>
            <a:pPr eaLnBrk="1" hangingPunct="1"/>
            <a:r>
              <a:rPr lang="en-US" sz="2000" dirty="0"/>
              <a:t>There are marked differences across the various SEFs rulebooks</a:t>
            </a:r>
          </a:p>
          <a:p>
            <a:pPr eaLnBrk="1" hangingPunct="1"/>
            <a:r>
              <a:rPr lang="en-US" sz="2000" dirty="0"/>
              <a:t>The process for give-ups and allocations has not been resolved</a:t>
            </a:r>
          </a:p>
          <a:p>
            <a:pPr eaLnBrk="1" hangingPunct="1"/>
            <a:r>
              <a:rPr lang="en-US" sz="2000" dirty="0"/>
              <a:t>There are indemnification and liability issues associated with direct market access.</a:t>
            </a:r>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29</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dirty="0">
                <a:solidFill>
                  <a:srgbClr val="C00000"/>
                </a:solidFill>
              </a:rPr>
              <a:t>IV.	   </a:t>
            </a:r>
            <a:r>
              <a:rPr lang="en-US" sz="3600" b="1" u="sng" dirty="0">
                <a:solidFill>
                  <a:srgbClr val="C00000"/>
                </a:solidFill>
              </a:rPr>
              <a:t>THORNY ISSUES REMAIN …</a:t>
            </a:r>
          </a:p>
        </p:txBody>
      </p:sp>
    </p:spTree>
    <p:extLst>
      <p:ext uri="{BB962C8B-B14F-4D97-AF65-F5344CB8AC3E}">
        <p14:creationId xmlns:p14="http://schemas.microsoft.com/office/powerpoint/2010/main" val="3871066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The Dodd-Frank Wall Street Transparency and Accountability Act (“Dodd-Frank”) created a number of environmental impacts on the trading and reporting of securities and commodities based swap transactions</a:t>
            </a:r>
          </a:p>
          <a:p>
            <a:pPr eaLnBrk="1" hangingPunct="1"/>
            <a:r>
              <a:rPr lang="en-US" sz="2000" dirty="0"/>
              <a:t>As of October 2, 2013, a number of swap execution facilities (“SEFs”) were granted provisional SEF status.  As of Q2 2017, most have been granted full registration status by the CFTC</a:t>
            </a:r>
          </a:p>
          <a:p>
            <a:pPr eaLnBrk="1" hangingPunct="1"/>
            <a:r>
              <a:rPr lang="en-US" sz="2000" dirty="0"/>
              <a:t>Tellefsen and Company (“TCL”) has been closely following the evolution of Dodd-Frank legislation and the introduction of various Dodd-Frank Title VII milestones over the last few years</a:t>
            </a:r>
          </a:p>
          <a:p>
            <a:pPr eaLnBrk="1" hangingPunct="1"/>
            <a:r>
              <a:rPr lang="en-US" sz="2000" dirty="0"/>
              <a:t>The following pages contain profiles of the various trading platform providers and inter-dealer brokers that have filed for SEF designation.</a:t>
            </a:r>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3</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dirty="0">
                <a:solidFill>
                  <a:srgbClr val="C00000"/>
                </a:solidFill>
              </a:rPr>
              <a:t>I.   </a:t>
            </a:r>
            <a:r>
              <a:rPr lang="en-US" sz="3600" b="1" u="sng" dirty="0">
                <a:solidFill>
                  <a:srgbClr val="C00000"/>
                </a:solidFill>
              </a:rPr>
              <a:t>BACKGROUND AND EVOLUTION OF SWAP EXECUTION FACILITIES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The resolution of rejected trades has numerous legal, financial and compliance implications</a:t>
            </a:r>
          </a:p>
          <a:p>
            <a:pPr eaLnBrk="1" hangingPunct="1"/>
            <a:r>
              <a:rPr lang="en-US" sz="2000" dirty="0"/>
              <a:t>There are issues with pre and post-trade certainty of execution and guaranty of clearing of swaps (e.g., compliance with CFTC Rules 1.73, 1.74).</a:t>
            </a:r>
          </a:p>
          <a:p>
            <a:pPr eaLnBrk="1" hangingPunct="1"/>
            <a:r>
              <a:rPr lang="en-US" sz="2000" dirty="0"/>
              <a:t>There are multiple approaches to pre-trade credit checking (e.g., ping,  push or via credit hubs), no one size fits all</a:t>
            </a:r>
          </a:p>
          <a:p>
            <a:pPr eaLnBrk="1" hangingPunct="1"/>
            <a:r>
              <a:rPr lang="en-US" sz="2000" dirty="0"/>
              <a:t>Clearing certainty is a challenging problem – need for </a:t>
            </a:r>
            <a:r>
              <a:rPr lang="en-US" sz="2000" u="sng" dirty="0"/>
              <a:t>credit checks </a:t>
            </a:r>
            <a:r>
              <a:rPr lang="en-US" sz="2000" dirty="0"/>
              <a:t>of </a:t>
            </a:r>
            <a:r>
              <a:rPr lang="en-US" sz="2000" u="sng" dirty="0"/>
              <a:t>all counterparties </a:t>
            </a:r>
            <a:r>
              <a:rPr lang="en-US" sz="2000" dirty="0"/>
              <a:t>(2xcustomer side) </a:t>
            </a:r>
            <a:r>
              <a:rPr lang="en-US" sz="2000" u="sng" dirty="0"/>
              <a:t>and FCMs </a:t>
            </a:r>
            <a:r>
              <a:rPr lang="en-US" sz="2000" dirty="0"/>
              <a:t>(2xstreet side ) </a:t>
            </a:r>
            <a:r>
              <a:rPr lang="en-US" sz="2000" u="sng" dirty="0"/>
              <a:t>versus the clearing house </a:t>
            </a:r>
          </a:p>
          <a:p>
            <a:pPr eaLnBrk="1" hangingPunct="1"/>
            <a:r>
              <a:rPr lang="en-US" sz="2000" dirty="0"/>
              <a:t>The ability to research/review/reconstruct which specific trades were done on which SEFs, via SDRs still remains challenging.</a:t>
            </a:r>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30</a:t>
            </a:fld>
            <a:endParaRPr lang="en-US" dirty="0">
              <a:solidFill>
                <a:schemeClr val="bg2"/>
              </a:solidFill>
            </a:endParaRPr>
          </a:p>
        </p:txBody>
      </p:sp>
      <p:sp>
        <p:nvSpPr>
          <p:cNvPr id="55301" name="Title 5"/>
          <p:cNvSpPr>
            <a:spLocks noGrp="1"/>
          </p:cNvSpPr>
          <p:nvPr>
            <p:ph type="title"/>
          </p:nvPr>
        </p:nvSpPr>
        <p:spPr>
          <a:xfrm>
            <a:off x="457200" y="284798"/>
            <a:ext cx="8229600" cy="1143000"/>
          </a:xfrm>
        </p:spPr>
        <p:txBody>
          <a:bodyPr/>
          <a:lstStyle/>
          <a:p>
            <a:pPr algn="l" eaLnBrk="1" hangingPunct="1"/>
            <a:r>
              <a:rPr lang="en-US" sz="1800" b="1" i="1" u="sng" dirty="0">
                <a:solidFill>
                  <a:srgbClr val="002060"/>
                </a:solidFill>
              </a:rPr>
              <a:t>THORNY ISSUES REMAIN (Cont’d) …</a:t>
            </a:r>
          </a:p>
        </p:txBody>
      </p:sp>
    </p:spTree>
    <p:extLst>
      <p:ext uri="{BB962C8B-B14F-4D97-AF65-F5344CB8AC3E}">
        <p14:creationId xmlns:p14="http://schemas.microsoft.com/office/powerpoint/2010/main" val="2925217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Dodd-Frank has made it more challenging to trade swaps vs. futures, contributing to the low SEF volumes (e.g., EU clients trading with the EU units of global banks are doing more off-SEF trades than on-SEF, because of the complexities and costs)</a:t>
            </a:r>
          </a:p>
          <a:p>
            <a:pPr eaLnBrk="1" hangingPunct="1"/>
            <a:r>
              <a:rPr lang="en-US" sz="2000" dirty="0"/>
              <a:t>Cross-border regulation – the transaction level requirements for U.S. persons versus non-U.S. persons – is there a potential for regulatory arbitrage?</a:t>
            </a:r>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31</a:t>
            </a:fld>
            <a:endParaRPr lang="en-US" dirty="0">
              <a:solidFill>
                <a:schemeClr val="bg2"/>
              </a:solidFill>
            </a:endParaRPr>
          </a:p>
        </p:txBody>
      </p:sp>
      <p:sp>
        <p:nvSpPr>
          <p:cNvPr id="55301" name="Title 5"/>
          <p:cNvSpPr>
            <a:spLocks noGrp="1"/>
          </p:cNvSpPr>
          <p:nvPr>
            <p:ph type="title"/>
          </p:nvPr>
        </p:nvSpPr>
        <p:spPr>
          <a:xfrm>
            <a:off x="457200" y="284798"/>
            <a:ext cx="8229600" cy="1143000"/>
          </a:xfrm>
        </p:spPr>
        <p:txBody>
          <a:bodyPr/>
          <a:lstStyle/>
          <a:p>
            <a:pPr algn="l" eaLnBrk="1" hangingPunct="1"/>
            <a:r>
              <a:rPr lang="en-US" sz="1800" b="1" i="1" u="sng" dirty="0">
                <a:solidFill>
                  <a:srgbClr val="002060"/>
                </a:solidFill>
              </a:rPr>
              <a:t>THORNY ISSUES REMAIN (Cont’d) …</a:t>
            </a:r>
          </a:p>
        </p:txBody>
      </p:sp>
    </p:spTree>
    <p:extLst>
      <p:ext uri="{BB962C8B-B14F-4D97-AF65-F5344CB8AC3E}">
        <p14:creationId xmlns:p14="http://schemas.microsoft.com/office/powerpoint/2010/main" val="1035536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371600"/>
            <a:ext cx="8229600" cy="4754563"/>
          </a:xfrm>
        </p:spPr>
        <p:txBody>
          <a:bodyPr/>
          <a:lstStyle/>
          <a:p>
            <a:pPr eaLnBrk="1" hangingPunct="1"/>
            <a:r>
              <a:rPr lang="en-US" sz="2000" dirty="0"/>
              <a:t>Trading volumes are low in certain products, due in part to the low adoption rate by buy-side firms, operational challenges, lingering open issues and the keyhole effect caused by internal reviews/sign off on SEF documentation</a:t>
            </a:r>
          </a:p>
          <a:p>
            <a:pPr eaLnBrk="1" hangingPunct="1"/>
            <a:r>
              <a:rPr lang="en-US" sz="2000" dirty="0"/>
              <a:t>Trading volume trajectory has been driven mainly by plain vanilla swaps; certain institutions that trade packages versus treasuries are still holding back.</a:t>
            </a:r>
          </a:p>
          <a:p>
            <a:pPr eaLnBrk="1" hangingPunct="1"/>
            <a:r>
              <a:rPr lang="en-US" sz="2000" dirty="0"/>
              <a:t>There are numerous problems still being discussed – the unintended consequences of Dodd-Frank Title VII – we believe they will be resolved in the short-medium term</a:t>
            </a:r>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32</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dirty="0">
                <a:solidFill>
                  <a:srgbClr val="C00000"/>
                </a:solidFill>
              </a:rPr>
              <a:t>V.	</a:t>
            </a:r>
            <a:r>
              <a:rPr lang="en-US" sz="3600" b="1" u="sng" dirty="0">
                <a:solidFill>
                  <a:srgbClr val="C00000"/>
                </a:solidFill>
              </a:rPr>
              <a:t>GOING FORWARD …</a:t>
            </a:r>
          </a:p>
        </p:txBody>
      </p:sp>
    </p:spTree>
    <p:extLst>
      <p:ext uri="{BB962C8B-B14F-4D97-AF65-F5344CB8AC3E}">
        <p14:creationId xmlns:p14="http://schemas.microsoft.com/office/powerpoint/2010/main" val="92810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371600"/>
            <a:ext cx="8229600" cy="4754563"/>
          </a:xfrm>
        </p:spPr>
        <p:txBody>
          <a:bodyPr/>
          <a:lstStyle/>
          <a:p>
            <a:pPr eaLnBrk="1" hangingPunct="1"/>
            <a:r>
              <a:rPr lang="en-US" sz="2000" dirty="0"/>
              <a:t>The adage that “liquidity begets liquidity” and the depth of product or asset class offerings will be two of the top criteria that will attract firms to utilize SEF platforms versus swap futures</a:t>
            </a:r>
          </a:p>
          <a:p>
            <a:pPr eaLnBrk="1" hangingPunct="1"/>
            <a:r>
              <a:rPr lang="en-US" sz="2000" dirty="0"/>
              <a:t>The SEF landscape will change, as new cleared and non-cleared products are introduced and traded and SEFs build market share</a:t>
            </a:r>
          </a:p>
          <a:p>
            <a:pPr eaLnBrk="1" hangingPunct="1"/>
            <a:r>
              <a:rPr lang="en-US" sz="2000" dirty="0"/>
              <a:t>There will be advantages to the first movers… and opportunities…</a:t>
            </a:r>
          </a:p>
          <a:p>
            <a:pPr eaLnBrk="1" hangingPunct="1"/>
            <a:endParaRPr lang="en-US" sz="2000" dirty="0"/>
          </a:p>
          <a:p>
            <a:pPr eaLnBrk="1" hangingPunct="1"/>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33</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algn="l" eaLnBrk="1" hangingPunct="1"/>
            <a:r>
              <a:rPr lang="en-US" sz="1800" b="1" i="1" u="sng" dirty="0">
                <a:solidFill>
                  <a:srgbClr val="002060"/>
                </a:solidFill>
              </a:rPr>
              <a:t>GOING FORWARD (Cont’d)  …</a:t>
            </a:r>
          </a:p>
        </p:txBody>
      </p:sp>
    </p:spTree>
    <p:extLst>
      <p:ext uri="{BB962C8B-B14F-4D97-AF65-F5344CB8AC3E}">
        <p14:creationId xmlns:p14="http://schemas.microsoft.com/office/powerpoint/2010/main" val="6151466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a:p>
            <a:pPr eaLnBrk="1" hangingPunct="1"/>
            <a:endParaRPr lang="en-US" dirty="0"/>
          </a:p>
        </p:txBody>
      </p:sp>
      <p:sp>
        <p:nvSpPr>
          <p:cNvPr id="64516" name="Title 5"/>
          <p:cNvSpPr>
            <a:spLocks noGrp="1"/>
          </p:cNvSpPr>
          <p:nvPr>
            <p:ph type="title"/>
          </p:nvPr>
        </p:nvSpPr>
        <p:spPr>
          <a:xfrm>
            <a:off x="457200" y="447040"/>
            <a:ext cx="8229600" cy="970598"/>
          </a:xfrm>
        </p:spPr>
        <p:txBody>
          <a:bodyPr/>
          <a:lstStyle/>
          <a:p>
            <a:pPr eaLnBrk="1" hangingPunct="1"/>
            <a:r>
              <a:rPr lang="en-US" sz="3600" b="1" u="sng" dirty="0">
                <a:solidFill>
                  <a:srgbClr val="002060"/>
                </a:solidFill>
              </a:rPr>
              <a:t>STILL CONFUSED ABOUT </a:t>
            </a:r>
            <a:br>
              <a:rPr lang="en-US" sz="3600" b="1" u="sng" dirty="0">
                <a:solidFill>
                  <a:srgbClr val="002060"/>
                </a:solidFill>
              </a:rPr>
            </a:br>
            <a:r>
              <a:rPr lang="en-US" sz="3600" b="1" u="sng" dirty="0">
                <a:solidFill>
                  <a:srgbClr val="002060"/>
                </a:solidFill>
              </a:rPr>
              <a:t>DODD-FRANK?</a:t>
            </a:r>
            <a:br>
              <a:rPr lang="en-US" sz="3600" b="1" u="sng" dirty="0">
                <a:solidFill>
                  <a:srgbClr val="002060"/>
                </a:solidFill>
              </a:rPr>
            </a:br>
            <a:endParaRPr lang="en-US" sz="3600" b="1" u="sng" dirty="0">
              <a:solidFill>
                <a:srgbClr val="002060"/>
              </a:solidFill>
            </a:endParaRPr>
          </a:p>
        </p:txBody>
      </p:sp>
      <p:pic>
        <p:nvPicPr>
          <p:cNvPr id="64517" name="Picture 7" descr="Christopher Dodd and Barney Frank - Sen. Dodd And Rep. Frank Meet With Obama On Wall Street Reform"/>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1066800" y="1440180"/>
            <a:ext cx="7048500" cy="3657600"/>
          </a:xfrm>
          <a:noFill/>
        </p:spPr>
      </p:pic>
      <p:sp>
        <p:nvSpPr>
          <p:cNvPr id="64518" name="TextBox 5"/>
          <p:cNvSpPr txBox="1">
            <a:spLocks noChangeArrowheads="1"/>
          </p:cNvSpPr>
          <p:nvPr/>
        </p:nvSpPr>
        <p:spPr bwMode="auto">
          <a:xfrm>
            <a:off x="2174240" y="5524500"/>
            <a:ext cx="50393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i="1" dirty="0">
                <a:solidFill>
                  <a:srgbClr val="002060"/>
                </a:solidFill>
              </a:rPr>
              <a:t>SEF, Schmeff… I’m Chris, He’s Barney ….</a:t>
            </a:r>
          </a:p>
        </p:txBody>
      </p:sp>
      <p:sp>
        <p:nvSpPr>
          <p:cNvPr id="4" name="Slide Number Placeholder 3"/>
          <p:cNvSpPr>
            <a:spLocks noGrp="1"/>
          </p:cNvSpPr>
          <p:nvPr>
            <p:ph type="sldNum" sz="quarter" idx="12"/>
          </p:nvPr>
        </p:nvSpPr>
        <p:spPr/>
        <p:txBody>
          <a:bodyPr/>
          <a:lstStyle/>
          <a:p>
            <a:pPr>
              <a:defRPr/>
            </a:pPr>
            <a:fld id="{750E1ED1-98D1-4475-9B9A-DD8094EA40AD}" type="slidenum">
              <a:rPr lang="en-US" smtClean="0"/>
              <a:pPr>
                <a:defRPr/>
              </a:pPr>
              <a:t>34</a:t>
            </a:fld>
            <a:endParaRPr lang="en-US" dirty="0"/>
          </a:p>
        </p:txBody>
      </p:sp>
    </p:spTree>
    <p:extLst>
      <p:ext uri="{BB962C8B-B14F-4D97-AF65-F5344CB8AC3E}">
        <p14:creationId xmlns:p14="http://schemas.microsoft.com/office/powerpoint/2010/main" val="3688420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Craig\Pictures\TCL_Logo_T.jpg"/>
          <p:cNvPicPr/>
          <p:nvPr/>
        </p:nvPicPr>
        <p:blipFill>
          <a:blip r:embed="rId3" cstate="print">
            <a:lum bright="70000" contrast="-80000"/>
          </a:blip>
          <a:srcRect/>
          <a:stretch>
            <a:fillRect/>
          </a:stretch>
        </p:blipFill>
        <p:spPr bwMode="auto">
          <a:xfrm>
            <a:off x="1993900" y="1422400"/>
            <a:ext cx="5168900" cy="4279900"/>
          </a:xfrm>
          <a:prstGeom prst="rect">
            <a:avLst/>
          </a:prstGeom>
          <a:ln>
            <a:noFill/>
          </a:ln>
          <a:effectLst>
            <a:outerShdw blurRad="292100" dist="139700" dir="2700000" algn="tl" rotWithShape="0">
              <a:srgbClr val="333333">
                <a:alpha val="65000"/>
              </a:srgbClr>
            </a:outerShdw>
          </a:effectLst>
        </p:spPr>
      </p:pic>
      <p:sp>
        <p:nvSpPr>
          <p:cNvPr id="65539" name="Content Placeholder 2"/>
          <p:cNvSpPr>
            <a:spLocks noGrp="1"/>
          </p:cNvSpPr>
          <p:nvPr>
            <p:ph idx="1"/>
          </p:nvPr>
        </p:nvSpPr>
        <p:spPr>
          <a:xfrm>
            <a:off x="431800" y="1562100"/>
            <a:ext cx="8229600" cy="4525963"/>
          </a:xfrm>
        </p:spPr>
        <p:txBody>
          <a:bodyPr/>
          <a:lstStyle/>
          <a:p>
            <a:pPr algn="ctr" eaLnBrk="1" hangingPunct="1">
              <a:buFontTx/>
              <a:buNone/>
            </a:pPr>
            <a:endParaRPr lang="en-US" sz="2400" dirty="0"/>
          </a:p>
          <a:p>
            <a:pPr algn="ctr" eaLnBrk="1" hangingPunct="1">
              <a:buFontTx/>
              <a:buNone/>
            </a:pPr>
            <a:endParaRPr lang="en-US" sz="2400" dirty="0"/>
          </a:p>
          <a:p>
            <a:pPr algn="ctr" eaLnBrk="1" hangingPunct="1">
              <a:buFontTx/>
              <a:buNone/>
            </a:pPr>
            <a:endParaRPr lang="en-US" sz="2400" dirty="0"/>
          </a:p>
          <a:p>
            <a:pPr algn="ctr" eaLnBrk="1" hangingPunct="1">
              <a:buFontTx/>
              <a:buNone/>
            </a:pPr>
            <a:r>
              <a:rPr lang="en-US" sz="2400" b="1" i="1" dirty="0">
                <a:solidFill>
                  <a:srgbClr val="002060"/>
                </a:solidFill>
                <a:latin typeface="Tahoma" pitchFamily="34" charset="0"/>
                <a:cs typeface="Tahoma" pitchFamily="34" charset="0"/>
              </a:rPr>
              <a:t>Tellefsen and Company, L.LC.</a:t>
            </a:r>
          </a:p>
          <a:p>
            <a:pPr algn="ctr" eaLnBrk="1" hangingPunct="1">
              <a:buFontTx/>
              <a:buNone/>
            </a:pPr>
            <a:r>
              <a:rPr lang="en-US" sz="2200" dirty="0">
                <a:solidFill>
                  <a:srgbClr val="002060"/>
                </a:solidFill>
              </a:rPr>
              <a:t>1-212 809 3800</a:t>
            </a:r>
          </a:p>
          <a:p>
            <a:pPr algn="ctr" eaLnBrk="1" hangingPunct="1">
              <a:buFontTx/>
              <a:buNone/>
            </a:pPr>
            <a:r>
              <a:rPr lang="en-US" sz="2200" dirty="0">
                <a:solidFill>
                  <a:srgbClr val="002060"/>
                </a:solidFill>
              </a:rPr>
              <a:t>JJR@Tellefsen.com</a:t>
            </a:r>
          </a:p>
          <a:p>
            <a:pPr eaLnBrk="1" hangingPunct="1"/>
            <a:endParaRPr lang="en-US" sz="2400" dirty="0">
              <a:solidFill>
                <a:srgbClr val="002060"/>
              </a:solidFill>
            </a:endParaRPr>
          </a:p>
        </p:txBody>
      </p:sp>
      <p:sp>
        <p:nvSpPr>
          <p:cNvPr id="655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65542" name="Title 5"/>
          <p:cNvSpPr>
            <a:spLocks noGrp="1"/>
          </p:cNvSpPr>
          <p:nvPr>
            <p:ph type="title"/>
          </p:nvPr>
        </p:nvSpPr>
        <p:spPr/>
        <p:txBody>
          <a:bodyPr/>
          <a:lstStyle/>
          <a:p>
            <a:pPr eaLnBrk="1" hangingPunct="1"/>
            <a:r>
              <a:rPr lang="en-US" sz="3600" b="1" u="sng" dirty="0">
                <a:solidFill>
                  <a:srgbClr val="C00000"/>
                </a:solidFill>
              </a:rPr>
              <a:t>Contact Us for More Market Insight!</a:t>
            </a:r>
          </a:p>
        </p:txBody>
      </p:sp>
      <p:sp>
        <p:nvSpPr>
          <p:cNvPr id="4" name="Slide Number Placeholder 3"/>
          <p:cNvSpPr>
            <a:spLocks noGrp="1"/>
          </p:cNvSpPr>
          <p:nvPr>
            <p:ph type="sldNum" sz="quarter" idx="12"/>
          </p:nvPr>
        </p:nvSpPr>
        <p:spPr/>
        <p:txBody>
          <a:bodyPr/>
          <a:lstStyle/>
          <a:p>
            <a:pPr>
              <a:defRPr/>
            </a:pPr>
            <a:fld id="{750E1ED1-98D1-4475-9B9A-DD8094EA40AD}" type="slidenum">
              <a:rPr lang="en-US" smtClean="0"/>
              <a:pPr>
                <a:defRPr/>
              </a:pPr>
              <a:t>35</a:t>
            </a:fld>
            <a:endParaRPr lang="en-US" dirty="0"/>
          </a:p>
        </p:txBody>
      </p:sp>
    </p:spTree>
    <p:extLst>
      <p:ext uri="{BB962C8B-B14F-4D97-AF65-F5344CB8AC3E}">
        <p14:creationId xmlns:p14="http://schemas.microsoft.com/office/powerpoint/2010/main" val="1403452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391920"/>
            <a:ext cx="8229600" cy="4734243"/>
          </a:xfrm>
        </p:spPr>
        <p:txBody>
          <a:bodyPr/>
          <a:lstStyle/>
          <a:p>
            <a:pPr eaLnBrk="1" hangingPunct="1"/>
            <a:r>
              <a:rPr lang="en-US" sz="2000" dirty="0"/>
              <a:t>SEF business models include dealer-customer and dealer-dealer </a:t>
            </a:r>
          </a:p>
          <a:p>
            <a:pPr eaLnBrk="1" hangingPunct="1"/>
            <a:r>
              <a:rPr lang="en-US" sz="2000" dirty="0"/>
              <a:t>Exchanges operate SEFs as designated contract markets (“DCMs”) and offer futures-equivalent products and OTC-like workflows to FCMs and their customers</a:t>
            </a:r>
          </a:p>
          <a:p>
            <a:pPr eaLnBrk="1" hangingPunct="1"/>
            <a:r>
              <a:rPr lang="en-US" sz="2000" dirty="0"/>
              <a:t>Most SEF market models are either Limit Order Books (“LOB”) and/or Request for Quote (“RFQ”)</a:t>
            </a:r>
          </a:p>
          <a:p>
            <a:pPr eaLnBrk="1" hangingPunct="1"/>
            <a:r>
              <a:rPr lang="en-US" sz="2000" dirty="0"/>
              <a:t>Traditional inter-dealer brokers also operate hybrid markets (voice broker and electronic trading) with RFQ and LOB functions</a:t>
            </a:r>
          </a:p>
          <a:p>
            <a:pPr eaLnBrk="1" hangingPunct="1"/>
            <a:r>
              <a:rPr lang="en-US" sz="2000" dirty="0"/>
              <a:t>SEFs have announced interfaces with one or more Derivatives Clearing Organizations (“DCOs”), such as CME, ICE or LCH</a:t>
            </a:r>
          </a:p>
          <a:p>
            <a:pPr eaLnBrk="1" hangingPunct="1"/>
            <a:r>
              <a:rPr lang="en-US" sz="2000" dirty="0"/>
              <a:t>A number of SEFs provide public links to their disclosed volume data.</a:t>
            </a:r>
          </a:p>
          <a:p>
            <a:pPr eaLnBrk="1" hangingPunct="1"/>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4</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algn="l" eaLnBrk="1" hangingPunct="1"/>
            <a:r>
              <a:rPr lang="en-US" sz="1800" b="1" i="1" u="sng" dirty="0">
                <a:solidFill>
                  <a:srgbClr val="002060"/>
                </a:solidFill>
              </a:rPr>
              <a:t>BACKGROUND AND EVOLUTION OF SEFs (CONT’D) …</a:t>
            </a:r>
          </a:p>
        </p:txBody>
      </p:sp>
    </p:spTree>
    <p:extLst>
      <p:ext uri="{BB962C8B-B14F-4D97-AF65-F5344CB8AC3E}">
        <p14:creationId xmlns:p14="http://schemas.microsoft.com/office/powerpoint/2010/main" val="2988005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marL="0" indent="0" eaLnBrk="1" hangingPunct="1">
              <a:buNone/>
            </a:pPr>
            <a:r>
              <a:rPr lang="en-US" sz="2000" dirty="0"/>
              <a:t>Eligible U.S. persons and non-U.S. persons can or must trade </a:t>
            </a:r>
          </a:p>
          <a:p>
            <a:pPr marL="0" indent="0" eaLnBrk="1" hangingPunct="1">
              <a:buNone/>
            </a:pPr>
            <a:r>
              <a:rPr lang="en-US" sz="2000" dirty="0"/>
              <a:t>via SEFs:</a:t>
            </a:r>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5</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NOT ALL COUNTERPARTIES ARE REQUIRED TO TRADE VIA SEFs</a:t>
            </a:r>
          </a:p>
        </p:txBody>
      </p:sp>
      <p:graphicFrame>
        <p:nvGraphicFramePr>
          <p:cNvPr id="2" name="Table 1"/>
          <p:cNvGraphicFramePr>
            <a:graphicFrameLocks noGrp="1"/>
          </p:cNvGraphicFramePr>
          <p:nvPr>
            <p:extLst>
              <p:ext uri="{D42A27DB-BD31-4B8C-83A1-F6EECF244321}">
                <p14:modId xmlns:p14="http://schemas.microsoft.com/office/powerpoint/2010/main" val="2777824454"/>
              </p:ext>
            </p:extLst>
          </p:nvPr>
        </p:nvGraphicFramePr>
        <p:xfrm>
          <a:off x="638175" y="2525864"/>
          <a:ext cx="7277100" cy="2341412"/>
        </p:xfrm>
        <a:graphic>
          <a:graphicData uri="http://schemas.openxmlformats.org/drawingml/2006/table">
            <a:tbl>
              <a:tblPr firstRow="1" bandRow="1">
                <a:tableStyleId>{5C22544A-7EE6-4342-B048-85BDC9FD1C3A}</a:tableStyleId>
              </a:tblPr>
              <a:tblGrid>
                <a:gridCol w="1904175">
                  <a:extLst>
                    <a:ext uri="{9D8B030D-6E8A-4147-A177-3AD203B41FA5}">
                      <a16:colId xmlns:a16="http://schemas.microsoft.com/office/drawing/2014/main" val="20000"/>
                    </a:ext>
                  </a:extLst>
                </a:gridCol>
                <a:gridCol w="1879918">
                  <a:extLst>
                    <a:ext uri="{9D8B030D-6E8A-4147-A177-3AD203B41FA5}">
                      <a16:colId xmlns:a16="http://schemas.microsoft.com/office/drawing/2014/main" val="20001"/>
                    </a:ext>
                  </a:extLst>
                </a:gridCol>
                <a:gridCol w="1673732">
                  <a:extLst>
                    <a:ext uri="{9D8B030D-6E8A-4147-A177-3AD203B41FA5}">
                      <a16:colId xmlns:a16="http://schemas.microsoft.com/office/drawing/2014/main" val="20002"/>
                    </a:ext>
                  </a:extLst>
                </a:gridCol>
                <a:gridCol w="1819275">
                  <a:extLst>
                    <a:ext uri="{9D8B030D-6E8A-4147-A177-3AD203B41FA5}">
                      <a16:colId xmlns:a16="http://schemas.microsoft.com/office/drawing/2014/main" val="20003"/>
                    </a:ext>
                  </a:extLst>
                </a:gridCol>
              </a:tblGrid>
              <a:tr h="667890">
                <a:tc>
                  <a:txBody>
                    <a:bodyPr/>
                    <a:lstStyle/>
                    <a:p>
                      <a:pPr algn="ctr"/>
                      <a:r>
                        <a:rPr lang="en-US" dirty="0">
                          <a:solidFill>
                            <a:srgbClr val="C00000"/>
                          </a:solidFill>
                        </a:rPr>
                        <a:t>Requester</a:t>
                      </a:r>
                    </a:p>
                  </a:txBody>
                  <a:tcPr/>
                </a:tc>
                <a:tc>
                  <a:txBody>
                    <a:bodyPr/>
                    <a:lstStyle/>
                    <a:p>
                      <a:pPr algn="ctr"/>
                      <a:r>
                        <a:rPr lang="en-US" dirty="0">
                          <a:solidFill>
                            <a:srgbClr val="C00000"/>
                          </a:solidFill>
                        </a:rPr>
                        <a:t>Provider</a:t>
                      </a:r>
                    </a:p>
                  </a:txBody>
                  <a:tcPr/>
                </a:tc>
                <a:tc>
                  <a:txBody>
                    <a:bodyPr/>
                    <a:lstStyle/>
                    <a:p>
                      <a:pPr algn="ctr"/>
                      <a:r>
                        <a:rPr lang="en-US" dirty="0">
                          <a:solidFill>
                            <a:srgbClr val="C00000"/>
                          </a:solidFill>
                        </a:rPr>
                        <a:t>Must Trade</a:t>
                      </a:r>
                    </a:p>
                    <a:p>
                      <a:pPr algn="ctr"/>
                      <a:r>
                        <a:rPr lang="en-US" dirty="0">
                          <a:solidFill>
                            <a:srgbClr val="C00000"/>
                          </a:solidFill>
                        </a:rPr>
                        <a:t>On SEF</a:t>
                      </a:r>
                    </a:p>
                  </a:txBody>
                  <a:tcPr/>
                </a:tc>
                <a:tc>
                  <a:txBody>
                    <a:bodyPr/>
                    <a:lstStyle/>
                    <a:p>
                      <a:pPr algn="ctr"/>
                      <a:r>
                        <a:rPr lang="en-US" dirty="0">
                          <a:solidFill>
                            <a:srgbClr val="C00000"/>
                          </a:solidFill>
                        </a:rPr>
                        <a:t>Can Trade</a:t>
                      </a:r>
                    </a:p>
                    <a:p>
                      <a:pPr algn="ctr"/>
                      <a:r>
                        <a:rPr lang="en-US" dirty="0">
                          <a:solidFill>
                            <a:srgbClr val="C00000"/>
                          </a:solidFill>
                        </a:rPr>
                        <a:t>Off SEF</a:t>
                      </a:r>
                    </a:p>
                  </a:txBody>
                  <a:tcPr/>
                </a:tc>
                <a:extLst>
                  <a:ext uri="{0D108BD9-81ED-4DB2-BD59-A6C34878D82A}">
                    <a16:rowId xmlns:a16="http://schemas.microsoft.com/office/drawing/2014/main" val="10000"/>
                  </a:ext>
                </a:extLst>
              </a:tr>
              <a:tr h="369759">
                <a:tc>
                  <a:txBody>
                    <a:bodyPr/>
                    <a:lstStyle/>
                    <a:p>
                      <a:r>
                        <a:rPr lang="en-US" sz="1400" dirty="0"/>
                        <a:t>U.S. Person</a:t>
                      </a:r>
                    </a:p>
                  </a:txBody>
                  <a:tcPr/>
                </a:tc>
                <a:tc>
                  <a:txBody>
                    <a:bodyPr/>
                    <a:lstStyle/>
                    <a:p>
                      <a:r>
                        <a:rPr lang="en-US" sz="1400" dirty="0"/>
                        <a:t>U.S. Person</a:t>
                      </a:r>
                    </a:p>
                  </a:txBody>
                  <a:tcPr/>
                </a:tc>
                <a:tc>
                  <a:txBody>
                    <a:bodyPr/>
                    <a:lstStyle/>
                    <a:p>
                      <a:pPr algn="ctr"/>
                      <a:r>
                        <a:rPr lang="en-US" sz="1400" dirty="0"/>
                        <a:t>Yes</a:t>
                      </a:r>
                    </a:p>
                  </a:txBody>
                  <a:tcPr/>
                </a:tc>
                <a:tc>
                  <a:txBody>
                    <a:bodyPr/>
                    <a:lstStyle/>
                    <a:p>
                      <a:pPr algn="ctr"/>
                      <a:r>
                        <a:rPr lang="en-US" sz="1400" dirty="0"/>
                        <a:t>No</a:t>
                      </a:r>
                    </a:p>
                  </a:txBody>
                  <a:tcPr/>
                </a:tc>
                <a:extLst>
                  <a:ext uri="{0D108BD9-81ED-4DB2-BD59-A6C34878D82A}">
                    <a16:rowId xmlns:a16="http://schemas.microsoft.com/office/drawing/2014/main" val="10001"/>
                  </a:ext>
                </a:extLst>
              </a:tr>
              <a:tr h="3933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U.S. Person</a:t>
                      </a:r>
                    </a:p>
                  </a:txBody>
                  <a:tcPr/>
                </a:tc>
                <a:tc>
                  <a:txBody>
                    <a:bodyPr/>
                    <a:lstStyle/>
                    <a:p>
                      <a:r>
                        <a:rPr lang="en-US" sz="1400" dirty="0"/>
                        <a:t>Non-U.S. Person</a:t>
                      </a:r>
                    </a:p>
                  </a:txBody>
                  <a:tcPr/>
                </a:tc>
                <a:tc>
                  <a:txBody>
                    <a:bodyPr/>
                    <a:lstStyle/>
                    <a:p>
                      <a:pPr algn="ctr"/>
                      <a:r>
                        <a:rPr lang="en-US" sz="1400" dirty="0"/>
                        <a:t>Yes</a:t>
                      </a:r>
                    </a:p>
                  </a:txBody>
                  <a:tcPr/>
                </a:tc>
                <a:tc>
                  <a:txBody>
                    <a:bodyPr/>
                    <a:lstStyle/>
                    <a:p>
                      <a:pPr algn="ctr"/>
                      <a:r>
                        <a:rPr lang="en-US" sz="1400" dirty="0"/>
                        <a:t>No</a:t>
                      </a:r>
                    </a:p>
                  </a:txBody>
                  <a:tcPr/>
                </a:tc>
                <a:extLst>
                  <a:ext uri="{0D108BD9-81ED-4DB2-BD59-A6C34878D82A}">
                    <a16:rowId xmlns:a16="http://schemas.microsoft.com/office/drawing/2014/main" val="10002"/>
                  </a:ext>
                </a:extLst>
              </a:tr>
              <a:tr h="369759">
                <a:tc>
                  <a:txBody>
                    <a:bodyPr/>
                    <a:lstStyle/>
                    <a:p>
                      <a:r>
                        <a:rPr lang="en-US" sz="1400" dirty="0"/>
                        <a:t>Non-U.S. Person</a:t>
                      </a:r>
                    </a:p>
                  </a:txBody>
                  <a:tcPr/>
                </a:tc>
                <a:tc>
                  <a:txBody>
                    <a:bodyPr/>
                    <a:lstStyle/>
                    <a:p>
                      <a:r>
                        <a:rPr lang="en-US" sz="1400" dirty="0"/>
                        <a:t>U.S. Person</a:t>
                      </a:r>
                    </a:p>
                  </a:txBody>
                  <a:tcPr/>
                </a:tc>
                <a:tc>
                  <a:txBody>
                    <a:bodyPr/>
                    <a:lstStyle/>
                    <a:p>
                      <a:pPr algn="ctr"/>
                      <a:r>
                        <a:rPr lang="en-US" sz="1400" dirty="0"/>
                        <a:t>Yes</a:t>
                      </a:r>
                    </a:p>
                  </a:txBody>
                  <a:tcPr/>
                </a:tc>
                <a:tc>
                  <a:txBody>
                    <a:bodyPr/>
                    <a:lstStyle/>
                    <a:p>
                      <a:pPr algn="ctr"/>
                      <a:r>
                        <a:rPr lang="en-US" sz="1400" dirty="0"/>
                        <a:t>No</a:t>
                      </a:r>
                    </a:p>
                  </a:txBody>
                  <a:tcPr/>
                </a:tc>
                <a:extLst>
                  <a:ext uri="{0D108BD9-81ED-4DB2-BD59-A6C34878D82A}">
                    <a16:rowId xmlns:a16="http://schemas.microsoft.com/office/drawing/2014/main" val="10003"/>
                  </a:ext>
                </a:extLst>
              </a:tr>
              <a:tr h="5406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Non-U.S. Person</a:t>
                      </a:r>
                    </a:p>
                    <a:p>
                      <a:endParaRPr lang="en-US" sz="1400" dirty="0"/>
                    </a:p>
                  </a:txBody>
                  <a:tcPr/>
                </a:tc>
                <a:tc>
                  <a:txBody>
                    <a:bodyPr/>
                    <a:lstStyle/>
                    <a:p>
                      <a:r>
                        <a:rPr lang="en-US" sz="1400" dirty="0"/>
                        <a:t>Non-U.S. Person</a:t>
                      </a:r>
                    </a:p>
                  </a:txBody>
                  <a:tcPr/>
                </a:tc>
                <a:tc>
                  <a:txBody>
                    <a:bodyPr/>
                    <a:lstStyle/>
                    <a:p>
                      <a:pPr algn="ctr"/>
                      <a:r>
                        <a:rPr lang="en-US" sz="1400" dirty="0"/>
                        <a:t>Yes</a:t>
                      </a:r>
                    </a:p>
                  </a:txBody>
                  <a:tcPr/>
                </a:tc>
                <a:tc>
                  <a:txBody>
                    <a:bodyPr/>
                    <a:lstStyle/>
                    <a:p>
                      <a:pPr algn="ctr"/>
                      <a:r>
                        <a:rPr lang="en-US" sz="1400" dirty="0"/>
                        <a:t>Yes</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70511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737360"/>
            <a:ext cx="8229600" cy="4388803"/>
          </a:xfrm>
        </p:spPr>
        <p:txBody>
          <a:bodyPr/>
          <a:lstStyle/>
          <a:p>
            <a:pPr eaLnBrk="1" hangingPunct="1"/>
            <a:r>
              <a:rPr lang="en-US" sz="2000" dirty="0"/>
              <a:t>Liquidity, liquidity, liquidity….</a:t>
            </a:r>
          </a:p>
          <a:p>
            <a:pPr eaLnBrk="1" hangingPunct="1"/>
            <a:r>
              <a:rPr lang="en-US" sz="2000" dirty="0"/>
              <a:t>Depth of product offerings, asset classes</a:t>
            </a:r>
          </a:p>
          <a:p>
            <a:pPr eaLnBrk="1" hangingPunct="1"/>
            <a:r>
              <a:rPr lang="en-US" sz="2000" dirty="0"/>
              <a:t>Compliance with SEF rulebooks and reporting requirements</a:t>
            </a:r>
          </a:p>
          <a:p>
            <a:pPr eaLnBrk="1" hangingPunct="1"/>
            <a:r>
              <a:rPr lang="en-US" sz="2000" dirty="0"/>
              <a:t>Linkages to clearing houses and data repositories</a:t>
            </a:r>
          </a:p>
          <a:p>
            <a:pPr eaLnBrk="1" hangingPunct="1"/>
            <a:r>
              <a:rPr lang="en-US" sz="2000" dirty="0"/>
              <a:t>Pre-trade credit checking capabilities / links to credit hubs</a:t>
            </a:r>
          </a:p>
          <a:p>
            <a:pPr eaLnBrk="1" hangingPunct="1"/>
            <a:r>
              <a:rPr lang="en-US" sz="2000" dirty="0"/>
              <a:t>Ease of workflow for limit order book and RFQ functions</a:t>
            </a:r>
          </a:p>
          <a:p>
            <a:pPr eaLnBrk="1" hangingPunct="1"/>
            <a:r>
              <a:rPr lang="en-US" sz="2000" dirty="0"/>
              <a:t>Other value-added functionality and content</a:t>
            </a:r>
          </a:p>
          <a:p>
            <a:pPr eaLnBrk="1" hangingPunct="1"/>
            <a:r>
              <a:rPr lang="en-US" sz="2000" dirty="0"/>
              <a:t>Cost</a:t>
            </a:r>
          </a:p>
          <a:p>
            <a:pPr eaLnBrk="1" hangingPunct="1"/>
            <a:endParaRPr lang="en-US" sz="2000" dirty="0"/>
          </a:p>
          <a:p>
            <a:pPr eaLnBrk="1" hangingPunct="1"/>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6</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KEY CRITERIA FOR SEF SELECTION AND USE</a:t>
            </a:r>
          </a:p>
        </p:txBody>
      </p:sp>
    </p:spTree>
    <p:extLst>
      <p:ext uri="{BB962C8B-B14F-4D97-AF65-F5344CB8AC3E}">
        <p14:creationId xmlns:p14="http://schemas.microsoft.com/office/powerpoint/2010/main" val="3461489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marL="0" indent="0" eaLnBrk="1" hangingPunct="1">
              <a:buNone/>
            </a:pPr>
            <a:endParaRPr lang="en-US" sz="2000" i="1" dirty="0"/>
          </a:p>
          <a:p>
            <a:pPr marL="0" indent="0" eaLnBrk="1" hangingPunct="1">
              <a:buNone/>
            </a:pPr>
            <a:endParaRPr lang="en-US" sz="2000" i="1" dirty="0"/>
          </a:p>
          <a:p>
            <a:pPr marL="0" indent="0" eaLnBrk="1" hangingPunct="1">
              <a:buNone/>
            </a:pPr>
            <a:endParaRPr lang="en-US" sz="2000" i="1" dirty="0"/>
          </a:p>
          <a:p>
            <a:pPr marL="0" indent="0" eaLnBrk="1" hangingPunct="1">
              <a:buNone/>
            </a:pPr>
            <a:r>
              <a:rPr lang="en-US" sz="2000" i="1" dirty="0"/>
              <a:t>The following markets have been granted full registration status from the Commodity Futures Trading Commission to commence trading as of Q4,2024. Dormant and vacated markets are not included.</a:t>
            </a:r>
          </a:p>
          <a:p>
            <a:pPr eaLnBrk="1" hangingPunct="1"/>
            <a:endParaRPr lang="en-US" sz="2000" dirty="0"/>
          </a:p>
          <a:p>
            <a:pPr eaLnBrk="1" hangingPunct="1"/>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7</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dirty="0">
                <a:solidFill>
                  <a:srgbClr val="C00000"/>
                </a:solidFill>
              </a:rPr>
              <a:t>II.	  </a:t>
            </a:r>
            <a:r>
              <a:rPr lang="en-US" sz="3600" b="1" u="sng" dirty="0">
                <a:solidFill>
                  <a:srgbClr val="C00000"/>
                </a:solidFill>
              </a:rPr>
              <a:t>ACTIVE SEF MARKETS</a:t>
            </a:r>
          </a:p>
        </p:txBody>
      </p:sp>
    </p:spTree>
    <p:extLst>
      <p:ext uri="{BB962C8B-B14F-4D97-AF65-F5344CB8AC3E}">
        <p14:creationId xmlns:p14="http://schemas.microsoft.com/office/powerpoint/2010/main" val="3320790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p:txBody>
          <a:bodyPr/>
          <a:lstStyle/>
          <a:p>
            <a:pPr eaLnBrk="1" hangingPunct="1"/>
            <a:r>
              <a:rPr lang="en-US" sz="2000" dirty="0"/>
              <a:t>Parent Entity:	AEGIS Hedging Solutions, Inc.</a:t>
            </a:r>
          </a:p>
          <a:p>
            <a:pPr eaLnBrk="1" hangingPunct="1"/>
            <a:r>
              <a:rPr lang="en-US" sz="2000" dirty="0"/>
              <a:t>Business Model:	Customer-Dealer</a:t>
            </a:r>
          </a:p>
          <a:p>
            <a:pPr eaLnBrk="1" hangingPunct="1"/>
            <a:r>
              <a:rPr lang="en-US" sz="2000" dirty="0"/>
              <a:t>Market Model:	LOB and RFQ</a:t>
            </a:r>
          </a:p>
          <a:p>
            <a:pPr eaLnBrk="1" hangingPunct="1"/>
            <a:r>
              <a:rPr lang="en-US" sz="2000" dirty="0"/>
              <a:t>Products:		Energy, Fuels, Renewables, Metals, Rates </a:t>
            </a:r>
          </a:p>
          <a:p>
            <a:pPr eaLnBrk="1" hangingPunct="1"/>
            <a:r>
              <a:rPr lang="en-US" sz="2000" dirty="0"/>
              <a:t>Differentiators:	Hybrid Market, API, analytics, STP, 				compliance reporting</a:t>
            </a:r>
          </a:p>
          <a:p>
            <a:pPr eaLnBrk="1" hangingPunct="1"/>
            <a:r>
              <a:rPr lang="en-US" sz="2000" dirty="0"/>
              <a:t>DCO Interfaces:	N/A</a:t>
            </a:r>
          </a:p>
          <a:p>
            <a:pPr eaLnBrk="1" hangingPunct="1"/>
            <a:r>
              <a:rPr lang="en-US" sz="2000" dirty="0"/>
              <a:t>SDR Interfaces:	DTCC, ICE Trade Vault</a:t>
            </a:r>
          </a:p>
          <a:p>
            <a:pPr eaLnBrk="1" hangingPunct="1"/>
            <a:r>
              <a:rPr lang="en-US" sz="2000" dirty="0"/>
              <a:t>Link to Disclosed Volume Data: N/A</a:t>
            </a:r>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8</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AEGIS SEF, LLC</a:t>
            </a:r>
          </a:p>
        </p:txBody>
      </p:sp>
    </p:spTree>
    <p:extLst>
      <p:ext uri="{BB962C8B-B14F-4D97-AF65-F5344CB8AC3E}">
        <p14:creationId xmlns:p14="http://schemas.microsoft.com/office/powerpoint/2010/main" val="3182366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457200" y="1609725"/>
            <a:ext cx="8229600" cy="4525963"/>
          </a:xfrm>
        </p:spPr>
        <p:txBody>
          <a:bodyPr/>
          <a:lstStyle/>
          <a:p>
            <a:pPr eaLnBrk="1" hangingPunct="1"/>
            <a:r>
              <a:rPr lang="en-US" sz="2000" dirty="0"/>
              <a:t>Parent Entity:	BGC Partners</a:t>
            </a:r>
          </a:p>
          <a:p>
            <a:pPr eaLnBrk="1" hangingPunct="1"/>
            <a:r>
              <a:rPr lang="en-US" sz="2000" dirty="0"/>
              <a:t>Business Model:	Dealer-Dealer</a:t>
            </a:r>
          </a:p>
          <a:p>
            <a:pPr eaLnBrk="1" hangingPunct="1"/>
            <a:r>
              <a:rPr lang="en-US" sz="2000" dirty="0"/>
              <a:t>Market Model:	Hybrid – Voice and Electronic Trading;</a:t>
            </a:r>
          </a:p>
          <a:p>
            <a:pPr marL="0" indent="0" eaLnBrk="1" hangingPunct="1">
              <a:buNone/>
            </a:pPr>
            <a:r>
              <a:rPr lang="en-US" sz="2000" dirty="0"/>
              <a:t>			LOB and RFQ</a:t>
            </a:r>
          </a:p>
          <a:p>
            <a:pPr eaLnBrk="1" hangingPunct="1"/>
            <a:r>
              <a:rPr lang="en-US" sz="2000" dirty="0"/>
              <a:t>Products:		Credit, Energy, Equities, FX, Metals, Rates </a:t>
            </a:r>
          </a:p>
          <a:p>
            <a:pPr eaLnBrk="1" hangingPunct="1"/>
            <a:r>
              <a:rPr lang="en-US" sz="2000" dirty="0"/>
              <a:t>Differentiators:	Hybrid Market, Daily Auctions, FIX API, STP</a:t>
            </a:r>
          </a:p>
          <a:p>
            <a:pPr eaLnBrk="1" hangingPunct="1"/>
            <a:r>
              <a:rPr lang="en-US" sz="2000" dirty="0"/>
              <a:t>DCO Interfaces:	CME, ICE, LCH</a:t>
            </a:r>
          </a:p>
          <a:p>
            <a:pPr eaLnBrk="1" hangingPunct="1"/>
            <a:r>
              <a:rPr lang="en-US" sz="2000" dirty="0"/>
              <a:t>SDR Interfaces:	DTCC</a:t>
            </a:r>
          </a:p>
          <a:p>
            <a:pPr eaLnBrk="1" hangingPunct="1"/>
            <a:r>
              <a:rPr lang="en-US" sz="2000" dirty="0"/>
              <a:t>Link to Disclosed Volume Data: http://dailyactprod.bgcsef.com/SEF/DailyAct/</a:t>
            </a:r>
          </a:p>
          <a:p>
            <a:pPr marL="0" indent="0" eaLnBrk="1" hangingPunct="1">
              <a:buNone/>
            </a:pPr>
            <a:endParaRPr lang="en-US" sz="2000" dirty="0"/>
          </a:p>
          <a:p>
            <a:pPr marL="0" indent="0" eaLnBrk="1" hangingPunct="1">
              <a:buNone/>
            </a:pPr>
            <a:endParaRPr lang="en-US" sz="2000" dirty="0"/>
          </a:p>
        </p:txBody>
      </p:sp>
      <p:sp>
        <p:nvSpPr>
          <p:cNvPr id="55299" name="Footer Placeholder 3"/>
          <p:cNvSpPr>
            <a:spLocks noGrp="1"/>
          </p:cNvSpPr>
          <p:nvPr>
            <p:ph type="ftr" sz="quarter" idx="11"/>
          </p:nvPr>
        </p:nvSpPr>
        <p:spPr>
          <a:xfrm>
            <a:off x="2162175" y="6281738"/>
            <a:ext cx="4752975" cy="403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Dodd-Frank Act Title VII – OTC Derivatives</a:t>
            </a:r>
          </a:p>
        </p:txBody>
      </p:sp>
      <p:sp>
        <p:nvSpPr>
          <p:cNvPr id="55300" name="Slide Number Placeholder 4"/>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C44ED8-E35D-447F-83B1-E47BDC9EDDB2}" type="slidenum">
              <a:rPr lang="en-US" smtClean="0">
                <a:solidFill>
                  <a:schemeClr val="bg2"/>
                </a:solidFill>
              </a:rPr>
              <a:pPr eaLnBrk="1" hangingPunct="1"/>
              <a:t>9</a:t>
            </a:fld>
            <a:endParaRPr lang="en-US" dirty="0">
              <a:solidFill>
                <a:schemeClr val="bg2"/>
              </a:solidFill>
            </a:endParaRPr>
          </a:p>
        </p:txBody>
      </p:sp>
      <p:sp>
        <p:nvSpPr>
          <p:cNvPr id="55301" name="Title 5"/>
          <p:cNvSpPr>
            <a:spLocks noGrp="1"/>
          </p:cNvSpPr>
          <p:nvPr>
            <p:ph type="title"/>
          </p:nvPr>
        </p:nvSpPr>
        <p:spPr>
          <a:xfrm>
            <a:off x="457200" y="274638"/>
            <a:ext cx="8229600" cy="1143000"/>
          </a:xfrm>
        </p:spPr>
        <p:txBody>
          <a:bodyPr/>
          <a:lstStyle/>
          <a:p>
            <a:pPr eaLnBrk="1" hangingPunct="1"/>
            <a:r>
              <a:rPr lang="en-US" sz="3600" b="1" u="sng" dirty="0">
                <a:solidFill>
                  <a:srgbClr val="002060"/>
                </a:solidFill>
              </a:rPr>
              <a:t>BGC DERIVATIVES MARKETS, LP</a:t>
            </a:r>
          </a:p>
        </p:txBody>
      </p:sp>
    </p:spTree>
    <p:extLst>
      <p:ext uri="{BB962C8B-B14F-4D97-AF65-F5344CB8AC3E}">
        <p14:creationId xmlns:p14="http://schemas.microsoft.com/office/powerpoint/2010/main" val="1521845976"/>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7493</TotalTime>
  <Words>2967</Words>
  <Application>Microsoft Office PowerPoint</Application>
  <PresentationFormat>On-screen Show (4:3)</PresentationFormat>
  <Paragraphs>371</Paragraphs>
  <Slides>35</Slides>
  <Notes>3</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35</vt:i4>
      </vt:variant>
    </vt:vector>
  </HeadingPairs>
  <TitlesOfParts>
    <vt:vector size="41" baseType="lpstr">
      <vt:lpstr>Arial</vt:lpstr>
      <vt:lpstr>Tahoma</vt:lpstr>
      <vt:lpstr>Custom Design</vt:lpstr>
      <vt:lpstr>Default Design</vt:lpstr>
      <vt:lpstr>1_Default Design</vt:lpstr>
      <vt:lpstr>2_Default Design</vt:lpstr>
      <vt:lpstr>PowerPoint Presentation</vt:lpstr>
      <vt:lpstr>PowerPoint Presentation</vt:lpstr>
      <vt:lpstr>I.   BACKGROUND AND EVOLUTION OF SWAP EXECUTION FACILITIES</vt:lpstr>
      <vt:lpstr>BACKGROUND AND EVOLUTION OF SEFs (CONT’D) …</vt:lpstr>
      <vt:lpstr>NOT ALL COUNTERPARTIES ARE REQUIRED TO TRADE VIA SEFs</vt:lpstr>
      <vt:lpstr>KEY CRITERIA FOR SEF SELECTION AND USE</vt:lpstr>
      <vt:lpstr>II.   ACTIVE SEF MARKETS</vt:lpstr>
      <vt:lpstr>AEGIS SEF, LLC</vt:lpstr>
      <vt:lpstr>BGC DERIVATIVES MARKETS, LP</vt:lpstr>
      <vt:lpstr>BLOOMBERG SEF, LLC</vt:lpstr>
      <vt:lpstr>Cboe SEF, LLC</vt:lpstr>
      <vt:lpstr>CLEAR MARKETS NORTH AMERICA INC.</vt:lpstr>
      <vt:lpstr>DW SEF, LLC</vt:lpstr>
      <vt:lpstr>FTSEF, LLC</vt:lpstr>
      <vt:lpstr>GFI SWAPS EXCHANGE, LLC</vt:lpstr>
      <vt:lpstr>ICAP SEF (US), LLC</vt:lpstr>
      <vt:lpstr>ICAP GLOBAL DERIVATIVES LTD.</vt:lpstr>
      <vt:lpstr>ICE SWAP TRADE LLC</vt:lpstr>
      <vt:lpstr>LATAM SEF</vt:lpstr>
      <vt:lpstr>LEDGERX, LLC</vt:lpstr>
      <vt:lpstr>RTX FINTECH &amp; RESEARCH, LLC</vt:lpstr>
      <vt:lpstr>SPECTREAXE LLC</vt:lpstr>
      <vt:lpstr>360 TRADING NETWORKS, INC.</vt:lpstr>
      <vt:lpstr>LSEG FX SEF, LLC</vt:lpstr>
      <vt:lpstr>TP SEF, LLC</vt:lpstr>
      <vt:lpstr>TRADITION SEF</vt:lpstr>
      <vt:lpstr>TW SEF, LLC</vt:lpstr>
      <vt:lpstr>III.    AVERAGE DAILY VOLUMES PER MONTH - 2017 TO DATE</vt:lpstr>
      <vt:lpstr>IV.    THORNY ISSUES REMAIN …</vt:lpstr>
      <vt:lpstr>THORNY ISSUES REMAIN (Cont’d) …</vt:lpstr>
      <vt:lpstr>THORNY ISSUES REMAIN (Cont’d) …</vt:lpstr>
      <vt:lpstr>V. GOING FORWARD …</vt:lpstr>
      <vt:lpstr>GOING FORWARD (Cont’d)  …</vt:lpstr>
      <vt:lpstr>STILL CONFUSED ABOUT  DODD-FRANK? </vt:lpstr>
      <vt:lpstr>Contact Us for More Market Insight!</vt:lpstr>
    </vt:vector>
  </TitlesOfParts>
  <Company>Tellefsen and Company,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Swap Execution Facilities Overview</dc:title>
  <dc:subject>Dodd-Frank</dc:subject>
  <dc:creator>John Rapa, Craig Conti</dc:creator>
  <cp:lastModifiedBy>John Rapa</cp:lastModifiedBy>
  <cp:revision>603</cp:revision>
  <dcterms:created xsi:type="dcterms:W3CDTF">2006-06-13T12:43:36Z</dcterms:created>
  <dcterms:modified xsi:type="dcterms:W3CDTF">2024-10-03T19:25:55Z</dcterms:modified>
</cp:coreProperties>
</file>