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1"/>
  </p:sldMasterIdLst>
  <p:notesMasterIdLst>
    <p:notesMasterId r:id="rId18"/>
  </p:notesMasterIdLst>
  <p:handoutMasterIdLst>
    <p:handoutMasterId r:id="rId19"/>
  </p:handoutMasterIdLst>
  <p:sldIdLst>
    <p:sldId id="256" r:id="rId2"/>
    <p:sldId id="304" r:id="rId3"/>
    <p:sldId id="338" r:id="rId4"/>
    <p:sldId id="339" r:id="rId5"/>
    <p:sldId id="324" r:id="rId6"/>
    <p:sldId id="328" r:id="rId7"/>
    <p:sldId id="329" r:id="rId8"/>
    <p:sldId id="330" r:id="rId9"/>
    <p:sldId id="331" r:id="rId10"/>
    <p:sldId id="332" r:id="rId11"/>
    <p:sldId id="340" r:id="rId12"/>
    <p:sldId id="341" r:id="rId13"/>
    <p:sldId id="333" r:id="rId14"/>
    <p:sldId id="334" r:id="rId15"/>
    <p:sldId id="336" r:id="rId16"/>
    <p:sldId id="318"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33"/>
    <a:srgbClr val="CC3300"/>
    <a:srgbClr val="FFFF99"/>
    <a:srgbClr val="FFFF00"/>
    <a:srgbClr val="000099"/>
    <a:srgbClr val="13172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6" autoAdjust="0"/>
    <p:restoredTop sz="94667" autoAdjust="0"/>
  </p:normalViewPr>
  <p:slideViewPr>
    <p:cSldViewPr>
      <p:cViewPr varScale="1">
        <p:scale>
          <a:sx n="67" d="100"/>
          <a:sy n="67" d="100"/>
        </p:scale>
        <p:origin x="1252" y="5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41" y="-86"/>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3078048" cy="468803"/>
          </a:xfrm>
          <a:prstGeom prst="rect">
            <a:avLst/>
          </a:prstGeom>
          <a:noFill/>
          <a:ln w="9525">
            <a:noFill/>
            <a:miter lim="800000"/>
            <a:headEnd/>
            <a:tailEnd/>
          </a:ln>
          <a:effectLst/>
        </p:spPr>
        <p:txBody>
          <a:bodyPr vert="horz" wrap="square" lIns="94382" tIns="47192" rIns="94382" bIns="47192" numCol="1" anchor="t" anchorCtr="0" compatLnSpc="1">
            <a:prstTxWarp prst="textNoShape">
              <a:avLst/>
            </a:prstTxWarp>
          </a:bodyPr>
          <a:lstStyle>
            <a:lvl1pPr defTabSz="943935">
              <a:defRPr sz="1200">
                <a:latin typeface="Times New Roman" pitchFamily="18" charset="0"/>
              </a:defRPr>
            </a:lvl1pPr>
          </a:lstStyle>
          <a:p>
            <a:pPr>
              <a:defRPr/>
            </a:pPr>
            <a:endParaRPr lang="en-US" dirty="0"/>
          </a:p>
        </p:txBody>
      </p:sp>
      <p:sp>
        <p:nvSpPr>
          <p:cNvPr id="28675" name="Rectangle 3"/>
          <p:cNvSpPr>
            <a:spLocks noGrp="1" noChangeArrowheads="1"/>
          </p:cNvSpPr>
          <p:nvPr>
            <p:ph type="dt" sz="quarter" idx="1"/>
          </p:nvPr>
        </p:nvSpPr>
        <p:spPr bwMode="auto">
          <a:xfrm>
            <a:off x="4024429" y="1"/>
            <a:ext cx="3078047" cy="468803"/>
          </a:xfrm>
          <a:prstGeom prst="rect">
            <a:avLst/>
          </a:prstGeom>
          <a:noFill/>
          <a:ln w="9525">
            <a:noFill/>
            <a:miter lim="800000"/>
            <a:headEnd/>
            <a:tailEnd/>
          </a:ln>
          <a:effectLst/>
        </p:spPr>
        <p:txBody>
          <a:bodyPr vert="horz" wrap="square" lIns="94382" tIns="47192" rIns="94382" bIns="47192" numCol="1" anchor="t" anchorCtr="0" compatLnSpc="1">
            <a:prstTxWarp prst="textNoShape">
              <a:avLst/>
            </a:prstTxWarp>
          </a:bodyPr>
          <a:lstStyle>
            <a:lvl1pPr algn="r" defTabSz="943935">
              <a:defRPr sz="1200">
                <a:latin typeface="Times New Roman" pitchFamily="18" charset="0"/>
              </a:defRPr>
            </a:lvl1pPr>
          </a:lstStyle>
          <a:p>
            <a:pPr>
              <a:defRPr/>
            </a:pPr>
            <a:endParaRPr lang="en-US" dirty="0"/>
          </a:p>
        </p:txBody>
      </p:sp>
      <p:sp>
        <p:nvSpPr>
          <p:cNvPr id="28676" name="Rectangle 4"/>
          <p:cNvSpPr>
            <a:spLocks noGrp="1" noChangeArrowheads="1"/>
          </p:cNvSpPr>
          <p:nvPr>
            <p:ph type="ftr" sz="quarter" idx="2"/>
          </p:nvPr>
        </p:nvSpPr>
        <p:spPr bwMode="auto">
          <a:xfrm>
            <a:off x="0" y="8919673"/>
            <a:ext cx="3078048" cy="468803"/>
          </a:xfrm>
          <a:prstGeom prst="rect">
            <a:avLst/>
          </a:prstGeom>
          <a:noFill/>
          <a:ln w="9525">
            <a:noFill/>
            <a:miter lim="800000"/>
            <a:headEnd/>
            <a:tailEnd/>
          </a:ln>
          <a:effectLst/>
        </p:spPr>
        <p:txBody>
          <a:bodyPr vert="horz" wrap="square" lIns="94382" tIns="47192" rIns="94382" bIns="47192" numCol="1" anchor="b" anchorCtr="0" compatLnSpc="1">
            <a:prstTxWarp prst="textNoShape">
              <a:avLst/>
            </a:prstTxWarp>
          </a:bodyPr>
          <a:lstStyle>
            <a:lvl1pPr defTabSz="943935">
              <a:defRPr sz="1200">
                <a:latin typeface="Times New Roman" pitchFamily="18" charset="0"/>
              </a:defRPr>
            </a:lvl1pPr>
          </a:lstStyle>
          <a:p>
            <a:pPr>
              <a:defRPr/>
            </a:pPr>
            <a:endParaRPr lang="en-US" dirty="0"/>
          </a:p>
        </p:txBody>
      </p:sp>
      <p:sp>
        <p:nvSpPr>
          <p:cNvPr id="28677" name="Rectangle 5"/>
          <p:cNvSpPr>
            <a:spLocks noGrp="1" noChangeArrowheads="1"/>
          </p:cNvSpPr>
          <p:nvPr>
            <p:ph type="sldNum" sz="quarter" idx="3"/>
          </p:nvPr>
        </p:nvSpPr>
        <p:spPr bwMode="auto">
          <a:xfrm>
            <a:off x="4024429" y="8919673"/>
            <a:ext cx="3078047" cy="468803"/>
          </a:xfrm>
          <a:prstGeom prst="rect">
            <a:avLst/>
          </a:prstGeom>
          <a:noFill/>
          <a:ln w="9525">
            <a:noFill/>
            <a:miter lim="800000"/>
            <a:headEnd/>
            <a:tailEnd/>
          </a:ln>
          <a:effectLst/>
        </p:spPr>
        <p:txBody>
          <a:bodyPr vert="horz" wrap="square" lIns="94382" tIns="47192" rIns="94382" bIns="47192" numCol="1" anchor="b" anchorCtr="0" compatLnSpc="1">
            <a:prstTxWarp prst="textNoShape">
              <a:avLst/>
            </a:prstTxWarp>
          </a:bodyPr>
          <a:lstStyle>
            <a:lvl1pPr algn="r" defTabSz="943935">
              <a:defRPr sz="1200">
                <a:latin typeface="Times New Roman" pitchFamily="18" charset="0"/>
              </a:defRPr>
            </a:lvl1pPr>
          </a:lstStyle>
          <a:p>
            <a:pPr>
              <a:defRPr/>
            </a:pPr>
            <a:fld id="{50E46D4F-7B37-4278-AF67-6D51129745AB}" type="slidenum">
              <a:rPr lang="en-US"/>
              <a:pPr>
                <a:defRPr/>
              </a:pPr>
              <a:t>‹#›</a:t>
            </a:fld>
            <a:endParaRPr lang="en-US" dirty="0"/>
          </a:p>
        </p:txBody>
      </p:sp>
    </p:spTree>
    <p:extLst>
      <p:ext uri="{BB962C8B-B14F-4D97-AF65-F5344CB8AC3E}">
        <p14:creationId xmlns:p14="http://schemas.microsoft.com/office/powerpoint/2010/main" val="3769858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745"/>
          </a:xfrm>
          <a:prstGeom prst="rect">
            <a:avLst/>
          </a:prstGeom>
        </p:spPr>
        <p:txBody>
          <a:bodyPr vert="horz" lIns="93342" tIns="46671" rIns="93342" bIns="46671" rtlCol="0"/>
          <a:lstStyle>
            <a:lvl1pPr algn="l">
              <a:defRPr sz="1200"/>
            </a:lvl1pPr>
          </a:lstStyle>
          <a:p>
            <a:endParaRPr lang="en-US" dirty="0"/>
          </a:p>
        </p:txBody>
      </p:sp>
      <p:sp>
        <p:nvSpPr>
          <p:cNvPr id="3" name="Date Placeholder 2"/>
          <p:cNvSpPr>
            <a:spLocks noGrp="1"/>
          </p:cNvSpPr>
          <p:nvPr>
            <p:ph type="dt" idx="1"/>
          </p:nvPr>
        </p:nvSpPr>
        <p:spPr>
          <a:xfrm>
            <a:off x="4023092" y="0"/>
            <a:ext cx="3077739" cy="469745"/>
          </a:xfrm>
          <a:prstGeom prst="rect">
            <a:avLst/>
          </a:prstGeom>
        </p:spPr>
        <p:txBody>
          <a:bodyPr vert="horz" lIns="93342" tIns="46671" rIns="93342" bIns="46671" rtlCol="0"/>
          <a:lstStyle>
            <a:lvl1pPr algn="r">
              <a:defRPr sz="1200"/>
            </a:lvl1pPr>
          </a:lstStyle>
          <a:p>
            <a:fld id="{FF7B81E6-AD11-43BC-BC0D-6E997F249E39}" type="datetimeFigureOut">
              <a:rPr lang="en-US" smtClean="0"/>
              <a:pPr/>
              <a:t>1/15/2018</a:t>
            </a:fld>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342" tIns="46671" rIns="93342" bIns="46671" rtlCol="0" anchor="ctr"/>
          <a:lstStyle/>
          <a:p>
            <a:endParaRPr lang="en-US" dirty="0"/>
          </a:p>
        </p:txBody>
      </p:sp>
      <p:sp>
        <p:nvSpPr>
          <p:cNvPr id="5" name="Notes Placeholder 4"/>
          <p:cNvSpPr>
            <a:spLocks noGrp="1"/>
          </p:cNvSpPr>
          <p:nvPr>
            <p:ph type="body" sz="quarter" idx="3"/>
          </p:nvPr>
        </p:nvSpPr>
        <p:spPr>
          <a:xfrm>
            <a:off x="710248" y="4460167"/>
            <a:ext cx="5681980" cy="4224494"/>
          </a:xfrm>
          <a:prstGeom prst="rect">
            <a:avLst/>
          </a:prstGeom>
        </p:spPr>
        <p:txBody>
          <a:bodyPr vert="horz" lIns="93342" tIns="46671" rIns="93342" bIns="466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127"/>
            <a:ext cx="3077739" cy="469745"/>
          </a:xfrm>
          <a:prstGeom prst="rect">
            <a:avLst/>
          </a:prstGeom>
        </p:spPr>
        <p:txBody>
          <a:bodyPr vert="horz" lIns="93342" tIns="46671" rIns="93342" bIns="4667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127"/>
            <a:ext cx="3077739" cy="469745"/>
          </a:xfrm>
          <a:prstGeom prst="rect">
            <a:avLst/>
          </a:prstGeom>
        </p:spPr>
        <p:txBody>
          <a:bodyPr vert="horz" lIns="93342" tIns="46671" rIns="93342" bIns="46671" rtlCol="0" anchor="b"/>
          <a:lstStyle>
            <a:lvl1pPr algn="r">
              <a:defRPr sz="1200"/>
            </a:lvl1pPr>
          </a:lstStyle>
          <a:p>
            <a:fld id="{DCC3C71B-74FD-4F92-83F8-0AA04BD13B1C}" type="slidenum">
              <a:rPr lang="en-US" smtClean="0"/>
              <a:pPr/>
              <a:t>‹#›</a:t>
            </a:fld>
            <a:endParaRPr lang="en-US" dirty="0"/>
          </a:p>
        </p:txBody>
      </p:sp>
    </p:spTree>
    <p:extLst>
      <p:ext uri="{BB962C8B-B14F-4D97-AF65-F5344CB8AC3E}">
        <p14:creationId xmlns:p14="http://schemas.microsoft.com/office/powerpoint/2010/main" val="269013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8DA8-E7AA-4939-9C4E-E66991E521E8}"/>
              </a:ext>
            </a:extLst>
          </p:cNvPr>
          <p:cNvSpPr>
            <a:spLocks noGrp="1"/>
          </p:cNvSpPr>
          <p:nvPr>
            <p:ph type="ctrTitle"/>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F5C9E706-89D5-4805-B811-DF1108AEE35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20AECDE-153D-4729-91B9-84123160D922}"/>
              </a:ext>
            </a:extLst>
          </p:cNvPr>
          <p:cNvSpPr>
            <a:spLocks noGrp="1"/>
          </p:cNvSpPr>
          <p:nvPr>
            <p:ph type="dt" sz="half" idx="10"/>
          </p:nvPr>
        </p:nvSpPr>
        <p:spPr/>
        <p:txBody>
          <a:bodyPr/>
          <a:lstStyle/>
          <a:p>
            <a:pPr>
              <a:defRPr/>
            </a:pPr>
            <a:endParaRPr lang="en-GB" dirty="0"/>
          </a:p>
        </p:txBody>
      </p:sp>
      <p:sp>
        <p:nvSpPr>
          <p:cNvPr id="5" name="Footer Placeholder 4">
            <a:extLst>
              <a:ext uri="{FF2B5EF4-FFF2-40B4-BE49-F238E27FC236}">
                <a16:creationId xmlns:a16="http://schemas.microsoft.com/office/drawing/2014/main" id="{CD496CE5-F8D3-4DA5-9E10-C8A493B7724C}"/>
              </a:ext>
            </a:extLst>
          </p:cNvPr>
          <p:cNvSpPr>
            <a:spLocks noGrp="1"/>
          </p:cNvSpPr>
          <p:nvPr>
            <p:ph type="ftr" sz="quarter" idx="11"/>
          </p:nvPr>
        </p:nvSpPr>
        <p:spPr/>
        <p:txBody>
          <a:bodyPr/>
          <a:lstStyle/>
          <a:p>
            <a:pPr>
              <a:defRPr/>
            </a:pPr>
            <a:endParaRPr lang="en-GB" dirty="0"/>
          </a:p>
        </p:txBody>
      </p:sp>
      <p:sp>
        <p:nvSpPr>
          <p:cNvPr id="6" name="Slide Number Placeholder 5">
            <a:extLst>
              <a:ext uri="{FF2B5EF4-FFF2-40B4-BE49-F238E27FC236}">
                <a16:creationId xmlns:a16="http://schemas.microsoft.com/office/drawing/2014/main" id="{7EF15172-1FB5-4C5B-8AF2-1F2D4C1279BC}"/>
              </a:ext>
            </a:extLst>
          </p:cNvPr>
          <p:cNvSpPr>
            <a:spLocks noGrp="1"/>
          </p:cNvSpPr>
          <p:nvPr>
            <p:ph type="sldNum" sz="quarter" idx="12"/>
          </p:nvPr>
        </p:nvSpPr>
        <p:spPr/>
        <p:txBody>
          <a:bodyPr/>
          <a:lstStyle/>
          <a:p>
            <a:pPr>
              <a:defRPr/>
            </a:pPr>
            <a:fld id="{9EFE18DB-0147-47C0-96B5-4DBBE51229E0}" type="slidenum">
              <a:rPr lang="en-GB" smtClean="0"/>
              <a:pPr>
                <a:defRPr/>
              </a:pPr>
              <a:t>‹#›</a:t>
            </a:fld>
            <a:endParaRPr lang="en-GB" dirty="0"/>
          </a:p>
        </p:txBody>
      </p:sp>
      <p:pic>
        <p:nvPicPr>
          <p:cNvPr id="9" name="Picture 8">
            <a:extLst>
              <a:ext uri="{FF2B5EF4-FFF2-40B4-BE49-F238E27FC236}">
                <a16:creationId xmlns:a16="http://schemas.microsoft.com/office/drawing/2014/main" id="{F0B0983F-0322-44F6-A9AF-10DFD97A96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8187" y="1361281"/>
            <a:ext cx="5873750" cy="1909763"/>
          </a:xfrm>
          <a:prstGeom prst="rect">
            <a:avLst/>
          </a:prstGeom>
        </p:spPr>
      </p:pic>
    </p:spTree>
    <p:extLst>
      <p:ext uri="{BB962C8B-B14F-4D97-AF65-F5344CB8AC3E}">
        <p14:creationId xmlns:p14="http://schemas.microsoft.com/office/powerpoint/2010/main" val="355562733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0AA8F-5628-43A1-8E22-C710C8CCAC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B77748-D040-4250-8318-D619A76ABC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6D3113-B9E5-474D-8917-A9A82B6ECA83}"/>
              </a:ext>
            </a:extLst>
          </p:cNvPr>
          <p:cNvSpPr>
            <a:spLocks noGrp="1"/>
          </p:cNvSpPr>
          <p:nvPr>
            <p:ph type="dt" sz="half" idx="10"/>
          </p:nvPr>
        </p:nvSpPr>
        <p:spPr/>
        <p:txBody>
          <a:bodyPr/>
          <a:lstStyle/>
          <a:p>
            <a:pPr>
              <a:defRPr/>
            </a:pPr>
            <a:endParaRPr lang="en-GB" dirty="0"/>
          </a:p>
        </p:txBody>
      </p:sp>
      <p:sp>
        <p:nvSpPr>
          <p:cNvPr id="5" name="Footer Placeholder 4">
            <a:extLst>
              <a:ext uri="{FF2B5EF4-FFF2-40B4-BE49-F238E27FC236}">
                <a16:creationId xmlns:a16="http://schemas.microsoft.com/office/drawing/2014/main" id="{840251CE-AA3F-4AE2-8DC8-1119DDFB3CF0}"/>
              </a:ext>
            </a:extLst>
          </p:cNvPr>
          <p:cNvSpPr>
            <a:spLocks noGrp="1"/>
          </p:cNvSpPr>
          <p:nvPr>
            <p:ph type="ftr" sz="quarter" idx="11"/>
          </p:nvPr>
        </p:nvSpPr>
        <p:spPr/>
        <p:txBody>
          <a:bodyPr/>
          <a:lstStyle/>
          <a:p>
            <a:pPr>
              <a:defRPr/>
            </a:pPr>
            <a:r>
              <a:rPr lang="en-GB"/>
              <a:t>Tellefsen and Company, L.L.C.</a:t>
            </a:r>
          </a:p>
          <a:p>
            <a:pPr>
              <a:defRPr/>
            </a:pPr>
            <a:r>
              <a:rPr lang="en-GB"/>
              <a:t>Proprietary and Confidential</a:t>
            </a:r>
            <a:endParaRPr lang="en-GB" dirty="0"/>
          </a:p>
        </p:txBody>
      </p:sp>
      <p:sp>
        <p:nvSpPr>
          <p:cNvPr id="6" name="Slide Number Placeholder 5">
            <a:extLst>
              <a:ext uri="{FF2B5EF4-FFF2-40B4-BE49-F238E27FC236}">
                <a16:creationId xmlns:a16="http://schemas.microsoft.com/office/drawing/2014/main" id="{376C4BA3-DA3E-45E6-AAE5-A35A7B33A84D}"/>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282981592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6A1EF4-B6F4-4A76-95F5-87756E39069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37274B-BA01-43F7-ACC1-5B4DB0539C2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C1B2D-A999-48E5-9955-AF02D4A40CAB}"/>
              </a:ext>
            </a:extLst>
          </p:cNvPr>
          <p:cNvSpPr>
            <a:spLocks noGrp="1"/>
          </p:cNvSpPr>
          <p:nvPr>
            <p:ph type="dt" sz="half" idx="10"/>
          </p:nvPr>
        </p:nvSpPr>
        <p:spPr/>
        <p:txBody>
          <a:bodyPr/>
          <a:lstStyle/>
          <a:p>
            <a:pPr>
              <a:defRPr/>
            </a:pPr>
            <a:endParaRPr lang="en-GB" dirty="0"/>
          </a:p>
        </p:txBody>
      </p:sp>
      <p:sp>
        <p:nvSpPr>
          <p:cNvPr id="5" name="Footer Placeholder 4">
            <a:extLst>
              <a:ext uri="{FF2B5EF4-FFF2-40B4-BE49-F238E27FC236}">
                <a16:creationId xmlns:a16="http://schemas.microsoft.com/office/drawing/2014/main" id="{74E6DF01-1B14-4063-8FAB-6DB9060614F4}"/>
              </a:ext>
            </a:extLst>
          </p:cNvPr>
          <p:cNvSpPr>
            <a:spLocks noGrp="1"/>
          </p:cNvSpPr>
          <p:nvPr>
            <p:ph type="ftr" sz="quarter" idx="11"/>
          </p:nvPr>
        </p:nvSpPr>
        <p:spPr/>
        <p:txBody>
          <a:bodyPr/>
          <a:lstStyle/>
          <a:p>
            <a:pPr>
              <a:defRPr/>
            </a:pPr>
            <a:r>
              <a:rPr lang="en-GB"/>
              <a:t>Tellefsen and Company, L.L.C.</a:t>
            </a:r>
          </a:p>
          <a:p>
            <a:pPr>
              <a:defRPr/>
            </a:pPr>
            <a:r>
              <a:rPr lang="en-GB"/>
              <a:t>Proprietary and Confidential</a:t>
            </a:r>
            <a:endParaRPr lang="en-GB" dirty="0"/>
          </a:p>
        </p:txBody>
      </p:sp>
      <p:sp>
        <p:nvSpPr>
          <p:cNvPr id="6" name="Slide Number Placeholder 5">
            <a:extLst>
              <a:ext uri="{FF2B5EF4-FFF2-40B4-BE49-F238E27FC236}">
                <a16:creationId xmlns:a16="http://schemas.microsoft.com/office/drawing/2014/main" id="{CBF48F01-7241-4B81-9A01-33BB56C2114D}"/>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45842347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7CEE-4611-4150-B37D-028ABC9502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298F2B-64A4-4633-90E6-7196A2D2325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45F191-B86B-4AE2-8306-2F13B6F4FBBF}"/>
              </a:ext>
            </a:extLst>
          </p:cNvPr>
          <p:cNvSpPr>
            <a:spLocks noGrp="1"/>
          </p:cNvSpPr>
          <p:nvPr>
            <p:ph type="dt" sz="half" idx="10"/>
          </p:nvPr>
        </p:nvSpPr>
        <p:spPr/>
        <p:txBody>
          <a:bodyPr/>
          <a:lstStyle/>
          <a:p>
            <a:pPr>
              <a:defRPr/>
            </a:pPr>
            <a:endParaRPr lang="en-GB" dirty="0"/>
          </a:p>
        </p:txBody>
      </p:sp>
      <p:sp>
        <p:nvSpPr>
          <p:cNvPr id="5" name="Footer Placeholder 4">
            <a:extLst>
              <a:ext uri="{FF2B5EF4-FFF2-40B4-BE49-F238E27FC236}">
                <a16:creationId xmlns:a16="http://schemas.microsoft.com/office/drawing/2014/main" id="{85565141-FE7F-485F-98A9-141348A70818}"/>
              </a:ext>
            </a:extLst>
          </p:cNvPr>
          <p:cNvSpPr>
            <a:spLocks noGrp="1"/>
          </p:cNvSpPr>
          <p:nvPr>
            <p:ph type="ftr" sz="quarter" idx="11"/>
          </p:nvPr>
        </p:nvSpPr>
        <p:spPr/>
        <p:txBody>
          <a:bodyPr/>
          <a:lstStyle>
            <a:lvl1pPr>
              <a:defRPr b="1">
                <a:solidFill>
                  <a:srgbClr val="FF0000"/>
                </a:solidFill>
              </a:defRPr>
            </a:lvl1pPr>
          </a:lstStyle>
          <a:p>
            <a:pPr>
              <a:defRPr/>
            </a:pPr>
            <a:r>
              <a:rPr lang="en-GB" dirty="0"/>
              <a:t>Tellefsen and Company, L.L.C.</a:t>
            </a:r>
          </a:p>
          <a:p>
            <a:pPr>
              <a:defRPr/>
            </a:pPr>
            <a:r>
              <a:rPr lang="en-GB" dirty="0"/>
              <a:t>2014 - 2018</a:t>
            </a:r>
          </a:p>
        </p:txBody>
      </p:sp>
      <p:sp>
        <p:nvSpPr>
          <p:cNvPr id="6" name="Slide Number Placeholder 5">
            <a:extLst>
              <a:ext uri="{FF2B5EF4-FFF2-40B4-BE49-F238E27FC236}">
                <a16:creationId xmlns:a16="http://schemas.microsoft.com/office/drawing/2014/main" id="{0DD21C61-A872-4299-BED3-F5D30113783F}"/>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337717271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614AD-C223-44FC-8AD3-891F20E3FB0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310E2F59-CB30-4D84-865D-E7CA0199B80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0218A4-3671-4129-8882-B590624A11BF}"/>
              </a:ext>
            </a:extLst>
          </p:cNvPr>
          <p:cNvSpPr>
            <a:spLocks noGrp="1"/>
          </p:cNvSpPr>
          <p:nvPr>
            <p:ph type="dt" sz="half" idx="10"/>
          </p:nvPr>
        </p:nvSpPr>
        <p:spPr/>
        <p:txBody>
          <a:bodyPr/>
          <a:lstStyle/>
          <a:p>
            <a:pPr>
              <a:defRPr/>
            </a:pPr>
            <a:endParaRPr lang="en-GB" dirty="0"/>
          </a:p>
        </p:txBody>
      </p:sp>
      <p:sp>
        <p:nvSpPr>
          <p:cNvPr id="5" name="Footer Placeholder 4">
            <a:extLst>
              <a:ext uri="{FF2B5EF4-FFF2-40B4-BE49-F238E27FC236}">
                <a16:creationId xmlns:a16="http://schemas.microsoft.com/office/drawing/2014/main" id="{97E05A0E-669A-4A52-8493-F2EFE619E1FE}"/>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6" name="Slide Number Placeholder 5">
            <a:extLst>
              <a:ext uri="{FF2B5EF4-FFF2-40B4-BE49-F238E27FC236}">
                <a16:creationId xmlns:a16="http://schemas.microsoft.com/office/drawing/2014/main" id="{8724BF74-F111-42B0-BC81-231ABD054972}"/>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258765776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01784-18E6-4A2B-9D43-40A205936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4A1040-D904-4C4F-B477-5C2B6332A520}"/>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04AAF9-1931-4273-8A81-40B318A48C5B}"/>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3A3DD9-9111-41E5-842D-5A45B03D0885}"/>
              </a:ext>
            </a:extLst>
          </p:cNvPr>
          <p:cNvSpPr>
            <a:spLocks noGrp="1"/>
          </p:cNvSpPr>
          <p:nvPr>
            <p:ph type="dt" sz="half" idx="10"/>
          </p:nvPr>
        </p:nvSpPr>
        <p:spPr/>
        <p:txBody>
          <a:bodyPr/>
          <a:lstStyle/>
          <a:p>
            <a:pPr>
              <a:defRPr/>
            </a:pPr>
            <a:endParaRPr lang="en-GB" dirty="0"/>
          </a:p>
        </p:txBody>
      </p:sp>
      <p:sp>
        <p:nvSpPr>
          <p:cNvPr id="6" name="Footer Placeholder 5">
            <a:extLst>
              <a:ext uri="{FF2B5EF4-FFF2-40B4-BE49-F238E27FC236}">
                <a16:creationId xmlns:a16="http://schemas.microsoft.com/office/drawing/2014/main" id="{7549176A-E1CD-4874-B6AB-7D934A89D542}"/>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7" name="Slide Number Placeholder 6">
            <a:extLst>
              <a:ext uri="{FF2B5EF4-FFF2-40B4-BE49-F238E27FC236}">
                <a16:creationId xmlns:a16="http://schemas.microsoft.com/office/drawing/2014/main" id="{6D762A34-BEC9-42EC-BE05-010BB8D74314}"/>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38301965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04179-133D-4E66-BA50-38942A5D17AA}"/>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7D2FEE-0DFF-4EED-BDE2-9454E257C45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5246A20B-91AC-442E-8EF2-5D0A668F14F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B0D999-D857-4EE8-8B4C-4BBCE2109FF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F01C7BDF-774C-44E0-A2EB-295C3A7D52EB}"/>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B7A803-765A-4277-9D1F-E1142FBA6234}"/>
              </a:ext>
            </a:extLst>
          </p:cNvPr>
          <p:cNvSpPr>
            <a:spLocks noGrp="1"/>
          </p:cNvSpPr>
          <p:nvPr>
            <p:ph type="dt" sz="half" idx="10"/>
          </p:nvPr>
        </p:nvSpPr>
        <p:spPr/>
        <p:txBody>
          <a:bodyPr/>
          <a:lstStyle/>
          <a:p>
            <a:pPr>
              <a:defRPr/>
            </a:pPr>
            <a:endParaRPr lang="en-GB" dirty="0"/>
          </a:p>
        </p:txBody>
      </p:sp>
      <p:sp>
        <p:nvSpPr>
          <p:cNvPr id="8" name="Footer Placeholder 7">
            <a:extLst>
              <a:ext uri="{FF2B5EF4-FFF2-40B4-BE49-F238E27FC236}">
                <a16:creationId xmlns:a16="http://schemas.microsoft.com/office/drawing/2014/main" id="{E9693315-DFB7-4F1E-B06E-58EC47EE27BC}"/>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9" name="Slide Number Placeholder 8">
            <a:extLst>
              <a:ext uri="{FF2B5EF4-FFF2-40B4-BE49-F238E27FC236}">
                <a16:creationId xmlns:a16="http://schemas.microsoft.com/office/drawing/2014/main" id="{EE49CDA0-6E2B-4A10-9DD8-BF6D0FE9FDA0}"/>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17971188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4650E-7727-46A2-9E4E-AE98B78388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C17FAA-7383-469F-AD16-4D3A8A16C832}"/>
              </a:ext>
            </a:extLst>
          </p:cNvPr>
          <p:cNvSpPr>
            <a:spLocks noGrp="1"/>
          </p:cNvSpPr>
          <p:nvPr>
            <p:ph type="dt" sz="half" idx="10"/>
          </p:nvPr>
        </p:nvSpPr>
        <p:spPr/>
        <p:txBody>
          <a:bodyPr/>
          <a:lstStyle/>
          <a:p>
            <a:pPr>
              <a:defRPr/>
            </a:pPr>
            <a:endParaRPr lang="en-GB" dirty="0"/>
          </a:p>
        </p:txBody>
      </p:sp>
      <p:sp>
        <p:nvSpPr>
          <p:cNvPr id="4" name="Footer Placeholder 3">
            <a:extLst>
              <a:ext uri="{FF2B5EF4-FFF2-40B4-BE49-F238E27FC236}">
                <a16:creationId xmlns:a16="http://schemas.microsoft.com/office/drawing/2014/main" id="{99619F06-4FEA-4AC6-80FE-67DAD05C068F}"/>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5" name="Slide Number Placeholder 4">
            <a:extLst>
              <a:ext uri="{FF2B5EF4-FFF2-40B4-BE49-F238E27FC236}">
                <a16:creationId xmlns:a16="http://schemas.microsoft.com/office/drawing/2014/main" id="{415B158A-274C-4C56-BD5A-A79DA78F8E54}"/>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64949418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C4C661-A8A9-4FE6-B9CE-939AD4A00591}"/>
              </a:ext>
            </a:extLst>
          </p:cNvPr>
          <p:cNvSpPr>
            <a:spLocks noGrp="1"/>
          </p:cNvSpPr>
          <p:nvPr>
            <p:ph type="dt" sz="half" idx="10"/>
          </p:nvPr>
        </p:nvSpPr>
        <p:spPr/>
        <p:txBody>
          <a:bodyPr/>
          <a:lstStyle/>
          <a:p>
            <a:pPr>
              <a:defRPr/>
            </a:pPr>
            <a:endParaRPr lang="en-GB" dirty="0"/>
          </a:p>
        </p:txBody>
      </p:sp>
      <p:sp>
        <p:nvSpPr>
          <p:cNvPr id="3" name="Footer Placeholder 2">
            <a:extLst>
              <a:ext uri="{FF2B5EF4-FFF2-40B4-BE49-F238E27FC236}">
                <a16:creationId xmlns:a16="http://schemas.microsoft.com/office/drawing/2014/main" id="{53D5EBA0-C193-4E41-A2CA-1BF18B09B9BE}"/>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4" name="Slide Number Placeholder 3">
            <a:extLst>
              <a:ext uri="{FF2B5EF4-FFF2-40B4-BE49-F238E27FC236}">
                <a16:creationId xmlns:a16="http://schemas.microsoft.com/office/drawing/2014/main" id="{8C048DEF-44C3-4CF7-80A1-B0DCC6B21DF4}"/>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147503794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C7E36-E0BA-49D9-BCCE-2E391DDEB83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E0225A5-5779-4677-8E0A-F7605379E97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E64302-8677-47D8-BD45-42B07DCFDD8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6FF5166-03A5-4C8C-B552-119463204DA8}"/>
              </a:ext>
            </a:extLst>
          </p:cNvPr>
          <p:cNvSpPr>
            <a:spLocks noGrp="1"/>
          </p:cNvSpPr>
          <p:nvPr>
            <p:ph type="dt" sz="half" idx="10"/>
          </p:nvPr>
        </p:nvSpPr>
        <p:spPr/>
        <p:txBody>
          <a:bodyPr/>
          <a:lstStyle/>
          <a:p>
            <a:pPr>
              <a:defRPr/>
            </a:pPr>
            <a:endParaRPr lang="en-GB" dirty="0"/>
          </a:p>
        </p:txBody>
      </p:sp>
      <p:sp>
        <p:nvSpPr>
          <p:cNvPr id="6" name="Footer Placeholder 5">
            <a:extLst>
              <a:ext uri="{FF2B5EF4-FFF2-40B4-BE49-F238E27FC236}">
                <a16:creationId xmlns:a16="http://schemas.microsoft.com/office/drawing/2014/main" id="{EE5FA619-C923-4307-BE49-7663D231921C}"/>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7" name="Slide Number Placeholder 6">
            <a:extLst>
              <a:ext uri="{FF2B5EF4-FFF2-40B4-BE49-F238E27FC236}">
                <a16:creationId xmlns:a16="http://schemas.microsoft.com/office/drawing/2014/main" id="{C0E43FCB-0A71-4BFC-A821-24866F8908C7}"/>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117791579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3B7E-47F1-43AE-BAEC-6DAFE84DE07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5A7CCDF0-01AE-4D41-B4B8-5169B00429A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9C1C350-7408-4F79-A526-4420AE13DD4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F7CAFD96-BD98-4E31-A382-5B24F583DFA0}"/>
              </a:ext>
            </a:extLst>
          </p:cNvPr>
          <p:cNvSpPr>
            <a:spLocks noGrp="1"/>
          </p:cNvSpPr>
          <p:nvPr>
            <p:ph type="dt" sz="half" idx="10"/>
          </p:nvPr>
        </p:nvSpPr>
        <p:spPr/>
        <p:txBody>
          <a:bodyPr/>
          <a:lstStyle/>
          <a:p>
            <a:pPr>
              <a:defRPr/>
            </a:pPr>
            <a:endParaRPr lang="en-GB" dirty="0"/>
          </a:p>
        </p:txBody>
      </p:sp>
      <p:sp>
        <p:nvSpPr>
          <p:cNvPr id="6" name="Footer Placeholder 5">
            <a:extLst>
              <a:ext uri="{FF2B5EF4-FFF2-40B4-BE49-F238E27FC236}">
                <a16:creationId xmlns:a16="http://schemas.microsoft.com/office/drawing/2014/main" id="{5DC6AC7E-7316-494F-A555-21C226535438}"/>
              </a:ext>
            </a:extLst>
          </p:cNvPr>
          <p:cNvSpPr>
            <a:spLocks noGrp="1"/>
          </p:cNvSpPr>
          <p:nvPr>
            <p:ph type="ftr" sz="quarter" idx="11"/>
          </p:nvPr>
        </p:nvSpPr>
        <p:spPr/>
        <p:txBody>
          <a:bodyPr/>
          <a:lstStyle/>
          <a:p>
            <a:pPr>
              <a:defRPr/>
            </a:pPr>
            <a:r>
              <a:rPr lang="en-GB"/>
              <a:t>Tellefsen and Company, L.L.C.</a:t>
            </a:r>
          </a:p>
          <a:p>
            <a:pPr>
              <a:defRPr/>
            </a:pPr>
            <a:r>
              <a:rPr lang="en-GB"/>
              <a:t>2014</a:t>
            </a:r>
            <a:endParaRPr lang="en-GB" dirty="0"/>
          </a:p>
        </p:txBody>
      </p:sp>
      <p:sp>
        <p:nvSpPr>
          <p:cNvPr id="7" name="Slide Number Placeholder 6">
            <a:extLst>
              <a:ext uri="{FF2B5EF4-FFF2-40B4-BE49-F238E27FC236}">
                <a16:creationId xmlns:a16="http://schemas.microsoft.com/office/drawing/2014/main" id="{89205211-A05D-468D-9D32-CB203DFA56F7}"/>
              </a:ext>
            </a:extLst>
          </p:cNvPr>
          <p:cNvSpPr>
            <a:spLocks noGrp="1"/>
          </p:cNvSpPr>
          <p:nvPr>
            <p:ph type="sldNum" sz="quarter" idx="12"/>
          </p:nvPr>
        </p:nvSpPr>
        <p:spPr/>
        <p:txBody>
          <a:bodyPr/>
          <a:lstStyle/>
          <a:p>
            <a:fld id="{0D88449E-A562-46BD-ABCF-5EF701AD7B9A}" type="slidenum">
              <a:rPr lang="en-US" smtClean="0"/>
              <a:t>‹#›</a:t>
            </a:fld>
            <a:endParaRPr lang="en-US"/>
          </a:p>
        </p:txBody>
      </p:sp>
    </p:spTree>
    <p:extLst>
      <p:ext uri="{BB962C8B-B14F-4D97-AF65-F5344CB8AC3E}">
        <p14:creationId xmlns:p14="http://schemas.microsoft.com/office/powerpoint/2010/main" val="206276016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62D77B-8315-4529-9706-9DC116CB560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205905-C9F3-4A74-82D2-EC029AE9F67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B1240A-E37F-4D79-8A91-C3B1C531C27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dirty="0"/>
          </a:p>
        </p:txBody>
      </p:sp>
      <p:sp>
        <p:nvSpPr>
          <p:cNvPr id="5" name="Footer Placeholder 4">
            <a:extLst>
              <a:ext uri="{FF2B5EF4-FFF2-40B4-BE49-F238E27FC236}">
                <a16:creationId xmlns:a16="http://schemas.microsoft.com/office/drawing/2014/main" id="{E7E79F7E-CBB8-418A-852C-7F1499A872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GB"/>
              <a:t>Tellefsen and Company, L.L.C.</a:t>
            </a:r>
          </a:p>
          <a:p>
            <a:pPr>
              <a:defRPr/>
            </a:pPr>
            <a:r>
              <a:rPr lang="en-GB"/>
              <a:t>2014</a:t>
            </a:r>
            <a:endParaRPr lang="en-GB" dirty="0"/>
          </a:p>
        </p:txBody>
      </p:sp>
      <p:sp>
        <p:nvSpPr>
          <p:cNvPr id="6" name="Slide Number Placeholder 5">
            <a:extLst>
              <a:ext uri="{FF2B5EF4-FFF2-40B4-BE49-F238E27FC236}">
                <a16:creationId xmlns:a16="http://schemas.microsoft.com/office/drawing/2014/main" id="{17453264-846C-4E92-84B2-B921ED58670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88449E-A562-46BD-ABCF-5EF701AD7B9A}" type="slidenum">
              <a:rPr lang="en-US" smtClean="0"/>
              <a:t>‹#›</a:t>
            </a:fld>
            <a:endParaRPr lang="en-US"/>
          </a:p>
        </p:txBody>
      </p:sp>
      <p:pic>
        <p:nvPicPr>
          <p:cNvPr id="7" name="Picture 2" descr="C:\Users\Craig\Pictures\Logos\TCL_Logo_T.jpg">
            <a:extLst>
              <a:ext uri="{FF2B5EF4-FFF2-40B4-BE49-F238E27FC236}">
                <a16:creationId xmlns:a16="http://schemas.microsoft.com/office/drawing/2014/main" id="{41FF3334-CACC-4B2D-9E30-466B5CE58E76}"/>
              </a:ext>
            </a:extLst>
          </p:cNvPr>
          <p:cNvPicPr>
            <a:picLocks noChangeAspect="1" noChangeArrowheads="1"/>
          </p:cNvPicPr>
          <p:nvPr userDrawn="1"/>
        </p:nvPicPr>
        <p:blipFill>
          <a:blip r:embed="rId13" cstate="print"/>
          <a:srcRect/>
          <a:stretch>
            <a:fillRect/>
          </a:stretch>
        </p:blipFill>
        <p:spPr bwMode="auto">
          <a:xfrm>
            <a:off x="7848600" y="6172200"/>
            <a:ext cx="774700" cy="473086"/>
          </a:xfrm>
          <a:prstGeom prst="rect">
            <a:avLst/>
          </a:prstGeom>
          <a:noFill/>
        </p:spPr>
      </p:pic>
    </p:spTree>
    <p:extLst>
      <p:ext uri="{BB962C8B-B14F-4D97-AF65-F5344CB8AC3E}">
        <p14:creationId xmlns:p14="http://schemas.microsoft.com/office/powerpoint/2010/main" val="3642830442"/>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ransition>
    <p:wipe dir="r"/>
  </p:transition>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66800" y="838200"/>
            <a:ext cx="7772400" cy="4953000"/>
          </a:xfrm>
          <a:noFill/>
          <a:extLst>
            <a:ext uri="{909E8E84-426E-40DD-AFC4-6F175D3DCCD1}">
              <a14:hiddenFill xmlns:a14="http://schemas.microsoft.com/office/drawing/2010/main">
                <a:solidFill>
                  <a:srgbClr val="FFFFFF"/>
                </a:solidFill>
              </a14:hiddenFill>
            </a:ext>
          </a:extLst>
        </p:spPr>
        <p:txBody>
          <a:bodyPr>
            <a:normAutofit fontScale="90000"/>
          </a:bodyPr>
          <a:lstStyle/>
          <a:p>
            <a:pPr algn="ctr" eaLnBrk="1" hangingPunct="1">
              <a:lnSpc>
                <a:spcPct val="120000"/>
              </a:lnSpc>
            </a:pPr>
            <a:br>
              <a:rPr lang="en-US" sz="3200" i="1" dirty="0">
                <a:solidFill>
                  <a:srgbClr val="FF0000"/>
                </a:solidFill>
                <a:effectLst/>
              </a:rPr>
            </a:br>
            <a:br>
              <a:rPr lang="en-US" sz="3200" i="1" dirty="0">
                <a:solidFill>
                  <a:srgbClr val="FF0000"/>
                </a:solidFill>
                <a:effectLst/>
              </a:rPr>
            </a:br>
            <a:br>
              <a:rPr lang="en-US" sz="3200" i="1" dirty="0">
                <a:solidFill>
                  <a:srgbClr val="FF0000"/>
                </a:solidFill>
                <a:effectLst/>
              </a:rPr>
            </a:br>
            <a:br>
              <a:rPr lang="en-US" sz="3200" i="1" dirty="0">
                <a:solidFill>
                  <a:srgbClr val="FF0000"/>
                </a:solidFill>
                <a:effectLst/>
              </a:rPr>
            </a:br>
            <a:br>
              <a:rPr lang="en-US" sz="3200" i="1" dirty="0">
                <a:solidFill>
                  <a:srgbClr val="FF0000"/>
                </a:solidFill>
                <a:effectLst/>
              </a:rPr>
            </a:br>
            <a:br>
              <a:rPr lang="en-US" sz="3200" i="1" dirty="0">
                <a:solidFill>
                  <a:srgbClr val="FF0000"/>
                </a:solidFill>
                <a:effectLst/>
              </a:rPr>
            </a:br>
            <a:br>
              <a:rPr lang="en-US" sz="3200" i="1" dirty="0">
                <a:solidFill>
                  <a:srgbClr val="FF0000"/>
                </a:solidFill>
                <a:effectLst/>
              </a:rPr>
            </a:br>
            <a:r>
              <a:rPr lang="en-US" sz="2800" b="1" i="1" dirty="0">
                <a:solidFill>
                  <a:srgbClr val="FF0000"/>
                </a:solidFill>
                <a:effectLst/>
                <a:latin typeface="Arial" panose="020B0604020202020204" pitchFamily="34" charset="0"/>
                <a:cs typeface="Arial" panose="020B0604020202020204" pitchFamily="34" charset="0"/>
              </a:rPr>
              <a:t>SEC Regulation SCI  </a:t>
            </a:r>
            <a:br>
              <a:rPr lang="en-US" sz="2800" b="1" i="1" dirty="0">
                <a:solidFill>
                  <a:srgbClr val="FF0000"/>
                </a:solidFill>
                <a:effectLst/>
                <a:latin typeface="Arial" panose="020B0604020202020204" pitchFamily="34" charset="0"/>
                <a:cs typeface="Arial" panose="020B0604020202020204" pitchFamily="34" charset="0"/>
              </a:rPr>
            </a:br>
            <a:r>
              <a:rPr lang="en-US" sz="2800" b="1" i="1" dirty="0">
                <a:solidFill>
                  <a:srgbClr val="FF0000"/>
                </a:solidFill>
                <a:effectLst/>
                <a:latin typeface="Arial" panose="020B0604020202020204" pitchFamily="34" charset="0"/>
                <a:cs typeface="Arial" panose="020B0604020202020204" pitchFamily="34" charset="0"/>
              </a:rPr>
              <a:t>Automation Review Compliance</a:t>
            </a:r>
            <a:br>
              <a:rPr lang="en-US" sz="2800" b="1" dirty="0">
                <a:solidFill>
                  <a:srgbClr val="FF9900"/>
                </a:solidFill>
                <a:effectLst/>
                <a:latin typeface="Arial" panose="020B0604020202020204" pitchFamily="34" charset="0"/>
                <a:cs typeface="Arial" panose="020B0604020202020204" pitchFamily="34" charset="0"/>
              </a:rPr>
            </a:br>
            <a:endParaRPr lang="en-US" sz="3200" b="1" i="1" dirty="0">
              <a:solidFill>
                <a:srgbClr val="FF9900"/>
              </a:solidFill>
              <a:effectLst/>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a:xfrm>
            <a:off x="1066800" y="5715000"/>
            <a:ext cx="7543800" cy="1143000"/>
          </a:xfrm>
        </p:spPr>
        <p:txBody>
          <a:bodyPr/>
          <a:lstStyle/>
          <a:p>
            <a:pPr algn="ctr" eaLnBrk="1" hangingPunct="1"/>
            <a:r>
              <a:rPr lang="en-US" b="1" i="1" dirty="0"/>
              <a:t>Q4</a:t>
            </a:r>
            <a:r>
              <a:rPr lang="en-US" sz="1800" b="1" i="1" dirty="0">
                <a:effectLst/>
              </a:rPr>
              <a:t> 2017</a:t>
            </a:r>
          </a:p>
          <a:p>
            <a:pPr algn="ctr" eaLnBrk="1" hangingPunct="1"/>
            <a:br>
              <a:rPr lang="en-US" sz="1200" b="1" i="1" dirty="0">
                <a:effectLst/>
              </a:rPr>
            </a:br>
            <a:endParaRPr lang="en-US" sz="1200" b="1" i="1" dirty="0">
              <a:solidFill>
                <a:srgbClr val="FF9933"/>
              </a:solidFill>
              <a:effectLst/>
            </a:endParaRPr>
          </a:p>
        </p:txBody>
      </p:sp>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914400"/>
          </a:xfrm>
          <a:noFill/>
          <a:extLst>
            <a:ext uri="{909E8E84-426E-40DD-AFC4-6F175D3DCCD1}">
              <a14:hiddenFill xmlns:a14="http://schemas.microsoft.com/office/drawing/2010/main">
                <a:solidFill>
                  <a:srgbClr val="FFFFFF"/>
                </a:solidFill>
              </a14:hiddenFill>
            </a:ext>
          </a:extLst>
        </p:spPr>
        <p:txBody>
          <a:bodyPr anchor="b"/>
          <a:lstStyle/>
          <a:p>
            <a:pPr eaLnBrk="1" hangingPunct="1"/>
            <a:r>
              <a:rPr lang="en-US" sz="1800" b="1" i="1" dirty="0">
                <a:solidFill>
                  <a:srgbClr val="FF0000"/>
                </a:solidFill>
                <a:effectLst/>
              </a:rPr>
              <a:t>SCI Entities Requirements (Cont’d)…</a:t>
            </a:r>
          </a:p>
        </p:txBody>
      </p:sp>
      <p:sp>
        <p:nvSpPr>
          <p:cNvPr id="4099" name="Rectangle 3"/>
          <p:cNvSpPr>
            <a:spLocks noGrp="1" noChangeArrowheads="1"/>
          </p:cNvSpPr>
          <p:nvPr>
            <p:ph idx="1"/>
          </p:nvPr>
        </p:nvSpPr>
        <p:spPr>
          <a:xfrm>
            <a:off x="685800" y="1828800"/>
            <a:ext cx="7921625" cy="4264025"/>
          </a:xfrm>
        </p:spPr>
        <p:txBody>
          <a:bodyPr/>
          <a:lstStyle/>
          <a:p>
            <a:pPr lvl="1">
              <a:buSzPct val="110000"/>
              <a:buFont typeface="Wingdings" pitchFamily="2" charset="2"/>
              <a:buChar char="§"/>
            </a:pPr>
            <a:r>
              <a:rPr lang="en-US" sz="1800" dirty="0">
                <a:effectLst/>
              </a:rPr>
              <a:t>The SEC has granted Safe Harbor protection from liability to </a:t>
            </a:r>
            <a:r>
              <a:rPr lang="en-US" sz="1800" i="1" dirty="0">
                <a:effectLst/>
              </a:rPr>
              <a:t>individuals</a:t>
            </a:r>
            <a:r>
              <a:rPr lang="en-US" sz="1800" dirty="0">
                <a:effectLst/>
              </a:rPr>
              <a:t> within SCI Entities who reasonably discharge their Reg SCI compliance responsibilities under their policies, procedures and controls.</a:t>
            </a:r>
          </a:p>
          <a:p>
            <a:pPr lvl="1">
              <a:buSzPct val="110000"/>
              <a:buFont typeface="Wingdings" pitchFamily="2" charset="2"/>
              <a:buChar char="§"/>
            </a:pPr>
            <a:r>
              <a:rPr lang="en-US" sz="1800" dirty="0">
                <a:effectLst/>
              </a:rPr>
              <a:t>Reg SCI is effective 60 days after publication in the Federal Register, and SCI Entities must comply with the requirements within 9 months of the effective date.</a:t>
            </a:r>
          </a:p>
          <a:p>
            <a:pPr lvl="1">
              <a:buSzPct val="110000"/>
              <a:buFont typeface="Wingdings" pitchFamily="2" charset="2"/>
              <a:buChar char="§"/>
            </a:pPr>
            <a:r>
              <a:rPr lang="en-US" sz="1800" dirty="0">
                <a:effectLst/>
              </a:rPr>
              <a:t>ATSs that satisfy volume threshold levels for the first time will be granted an additional 6 months from that time to comply.</a:t>
            </a:r>
          </a:p>
          <a:p>
            <a:pPr lvl="1">
              <a:buSzPct val="110000"/>
              <a:buFont typeface="Wingdings" pitchFamily="2" charset="2"/>
              <a:buChar char="§"/>
            </a:pPr>
            <a:r>
              <a:rPr lang="en-US" sz="1800" dirty="0">
                <a:effectLst/>
              </a:rPr>
              <a:t>SCI Entities will have 21 months from the effective date to comply with the industry or sector wide BC/DR testing requirement. </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223367777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457200"/>
            <a:ext cx="7772400" cy="10668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200" b="1" i="1" dirty="0">
                <a:solidFill>
                  <a:srgbClr val="FF0000"/>
                </a:solidFill>
                <a:effectLst/>
              </a:rPr>
              <a:t>Policies, Procedures and Reporting</a:t>
            </a:r>
          </a:p>
        </p:txBody>
      </p:sp>
      <p:sp>
        <p:nvSpPr>
          <p:cNvPr id="4099" name="Rectangle 3"/>
          <p:cNvSpPr>
            <a:spLocks noGrp="1" noChangeArrowheads="1"/>
          </p:cNvSpPr>
          <p:nvPr>
            <p:ph idx="1"/>
          </p:nvPr>
        </p:nvSpPr>
        <p:spPr>
          <a:xfrm>
            <a:off x="1143000" y="1905001"/>
            <a:ext cx="7464425" cy="4267200"/>
          </a:xfrm>
        </p:spPr>
        <p:txBody>
          <a:bodyPr/>
          <a:lstStyle/>
          <a:p>
            <a:r>
              <a:rPr lang="en-US" sz="1800" dirty="0">
                <a:effectLst/>
              </a:rPr>
              <a:t>Reg SCI entities need to ensure their written policies and procedures are up to date.</a:t>
            </a:r>
          </a:p>
          <a:p>
            <a:r>
              <a:rPr lang="en-US" sz="1800" dirty="0">
                <a:effectLst/>
              </a:rPr>
              <a:t>Problem tracking systems must actively capture problems, problem identification, cause/effect and resolution.</a:t>
            </a:r>
          </a:p>
          <a:p>
            <a:r>
              <a:rPr lang="en-US" sz="1800" dirty="0">
                <a:effectLst/>
              </a:rPr>
              <a:t>Regular reporting to the SEC is required:</a:t>
            </a:r>
          </a:p>
          <a:p>
            <a:pPr lvl="1"/>
            <a:r>
              <a:rPr lang="en-US" sz="1800" dirty="0">
                <a:effectLst/>
              </a:rPr>
              <a:t>Ad-hoc incident reporting</a:t>
            </a:r>
          </a:p>
          <a:p>
            <a:pPr lvl="1"/>
            <a:r>
              <a:rPr lang="en-US" sz="1800" dirty="0">
                <a:effectLst/>
              </a:rPr>
              <a:t>Quarterly reports of planned and material system changes</a:t>
            </a:r>
          </a:p>
          <a:p>
            <a:pPr lvl="1"/>
            <a:r>
              <a:rPr lang="en-US" sz="1800" dirty="0">
                <a:effectLst/>
              </a:rPr>
              <a:t>Annual Reg SCI Review</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2013- 2018</a:t>
            </a:r>
          </a:p>
          <a:p>
            <a:pPr eaLnBrk="1" hangingPunct="1"/>
            <a:endParaRPr lang="en-GB" dirty="0">
              <a:solidFill>
                <a:srgbClr val="FF9933"/>
              </a:solidFill>
            </a:endParaRPr>
          </a:p>
        </p:txBody>
      </p:sp>
    </p:spTree>
    <p:extLst>
      <p:ext uri="{BB962C8B-B14F-4D97-AF65-F5344CB8AC3E}">
        <p14:creationId xmlns:p14="http://schemas.microsoft.com/office/powerpoint/2010/main" val="349005017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9906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200" b="1" i="1" dirty="0">
                <a:solidFill>
                  <a:srgbClr val="FF0000"/>
                </a:solidFill>
                <a:effectLst/>
              </a:rPr>
              <a:t>Reg SCI Testing and Oversight</a:t>
            </a:r>
          </a:p>
        </p:txBody>
      </p:sp>
      <p:sp>
        <p:nvSpPr>
          <p:cNvPr id="4099" name="Rectangle 3"/>
          <p:cNvSpPr>
            <a:spLocks noGrp="1" noChangeArrowheads="1"/>
          </p:cNvSpPr>
          <p:nvPr>
            <p:ph idx="1"/>
          </p:nvPr>
        </p:nvSpPr>
        <p:spPr>
          <a:xfrm>
            <a:off x="1143000" y="1905001"/>
            <a:ext cx="7464425" cy="4267200"/>
          </a:xfrm>
        </p:spPr>
        <p:txBody>
          <a:bodyPr/>
          <a:lstStyle/>
          <a:p>
            <a:r>
              <a:rPr lang="en-US" sz="1800" dirty="0">
                <a:effectLst/>
              </a:rPr>
              <a:t>Reg SCI entities need a comprehensive testing regimen in order to be compliant.</a:t>
            </a:r>
          </a:p>
          <a:p>
            <a:r>
              <a:rPr lang="en-US" sz="1800" dirty="0">
                <a:effectLst/>
              </a:rPr>
              <a:t>Functional and non-functional testing of applicable Reg SCI ecosystems.</a:t>
            </a:r>
          </a:p>
          <a:p>
            <a:r>
              <a:rPr lang="en-US" sz="1800" dirty="0">
                <a:effectLst/>
              </a:rPr>
              <a:t>Comprehensive test regimens for quality assurance,  regression, capacity, stress, failover/recovery, user acceptance etc.</a:t>
            </a:r>
          </a:p>
          <a:p>
            <a:r>
              <a:rPr lang="en-US" sz="1800" dirty="0">
                <a:effectLst/>
              </a:rPr>
              <a:t>Development and maintenance of a test repository and active analysis of production data.</a:t>
            </a:r>
          </a:p>
          <a:p>
            <a:r>
              <a:rPr lang="en-US" sz="1800" dirty="0">
                <a:effectLst/>
              </a:rPr>
              <a:t>Need for industry insight and domain market structure expertise in the design, planning and execution of industry test initiatives.</a:t>
            </a:r>
          </a:p>
          <a:p>
            <a:r>
              <a:rPr lang="en-US" sz="1800" dirty="0">
                <a:effectLst/>
              </a:rPr>
              <a:t> Independent test execution, oversight and reporting.</a:t>
            </a:r>
          </a:p>
          <a:p>
            <a:r>
              <a:rPr lang="en-US" sz="1800" dirty="0">
                <a:effectLst/>
              </a:rPr>
              <a:t>Assistance with preparation of annual Reg SCI compliance report to SEC.</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2013- 2018</a:t>
            </a:r>
          </a:p>
        </p:txBody>
      </p:sp>
    </p:spTree>
    <p:extLst>
      <p:ext uri="{BB962C8B-B14F-4D97-AF65-F5344CB8AC3E}">
        <p14:creationId xmlns:p14="http://schemas.microsoft.com/office/powerpoint/2010/main" val="1442261880"/>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1430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200" b="1" i="1" dirty="0">
                <a:solidFill>
                  <a:srgbClr val="FF0000"/>
                </a:solidFill>
                <a:effectLst/>
              </a:rPr>
              <a:t>Tellefsen and Company –</a:t>
            </a:r>
            <a:br>
              <a:rPr lang="en-US" sz="3200" b="1" i="1" dirty="0">
                <a:solidFill>
                  <a:srgbClr val="FF0000"/>
                </a:solidFill>
                <a:effectLst/>
              </a:rPr>
            </a:br>
            <a:r>
              <a:rPr lang="en-US" sz="3200" b="1" i="1" dirty="0">
                <a:solidFill>
                  <a:srgbClr val="FF0000"/>
                </a:solidFill>
                <a:effectLst/>
              </a:rPr>
              <a:t>Automation Review Expertise</a:t>
            </a:r>
          </a:p>
        </p:txBody>
      </p:sp>
      <p:sp>
        <p:nvSpPr>
          <p:cNvPr id="4099" name="Rectangle 3"/>
          <p:cNvSpPr>
            <a:spLocks noGrp="1" noChangeArrowheads="1"/>
          </p:cNvSpPr>
          <p:nvPr>
            <p:ph idx="1"/>
          </p:nvPr>
        </p:nvSpPr>
        <p:spPr>
          <a:xfrm>
            <a:off x="1295400" y="1905000"/>
            <a:ext cx="7312025" cy="4187825"/>
          </a:xfrm>
        </p:spPr>
        <p:txBody>
          <a:bodyPr/>
          <a:lstStyle/>
          <a:p>
            <a:r>
              <a:rPr lang="en-US" sz="1800" dirty="0">
                <a:effectLst/>
              </a:rPr>
              <a:t>Tellefsen and Company (TCL) has a market structure practice  and core competency and depth of experience in assisting exchanges, clearing houses and ATS in complying with regulatory guidelines. </a:t>
            </a:r>
          </a:p>
          <a:p>
            <a:r>
              <a:rPr lang="en-US" sz="1800" dirty="0">
                <a:effectLst/>
              </a:rPr>
              <a:t>We have conducted numerous technology reviews for clients in the last several years, including  investment management firms, ATS, clearing houses and exchanges. </a:t>
            </a:r>
          </a:p>
          <a:p>
            <a:r>
              <a:rPr lang="en-US" sz="1800" dirty="0">
                <a:effectLst/>
              </a:rPr>
              <a:t>We have also counseled and guided our clients through the preparation for regulatory designation reviews and inspections by the CFTC, FINRA and the SEC. </a:t>
            </a:r>
          </a:p>
          <a:p>
            <a:r>
              <a:rPr lang="en-US" sz="1800" dirty="0">
                <a:effectLst/>
              </a:rPr>
              <a:t>Our mission-critical systems expertise includes trading systems, market data dissemination, clearing, risk management and market surveillance components. </a:t>
            </a:r>
            <a:endParaRPr lang="en-US" sz="1800" dirty="0"/>
          </a:p>
          <a:p>
            <a:pPr eaLnBrk="1" hangingPunct="1">
              <a:lnSpc>
                <a:spcPct val="75000"/>
              </a:lnSpc>
            </a:pPr>
            <a:endParaRPr lang="en-US" sz="1800" dirty="0">
              <a:effectLst/>
            </a:endParaRP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3173945812"/>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1430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200" b="1" i="1" dirty="0">
                <a:solidFill>
                  <a:srgbClr val="FF0000"/>
                </a:solidFill>
                <a:effectLst/>
              </a:rPr>
              <a:t>Market Structure, Compliance and Automation Review Expertise</a:t>
            </a:r>
          </a:p>
        </p:txBody>
      </p:sp>
      <p:sp>
        <p:nvSpPr>
          <p:cNvPr id="4099" name="Rectangle 3"/>
          <p:cNvSpPr>
            <a:spLocks noGrp="1" noChangeArrowheads="1"/>
          </p:cNvSpPr>
          <p:nvPr>
            <p:ph idx="1"/>
          </p:nvPr>
        </p:nvSpPr>
        <p:spPr>
          <a:xfrm>
            <a:off x="1143000" y="1905001"/>
            <a:ext cx="7464425" cy="4267200"/>
          </a:xfrm>
        </p:spPr>
        <p:txBody>
          <a:bodyPr/>
          <a:lstStyle/>
          <a:p>
            <a:r>
              <a:rPr lang="en-US" sz="1800" dirty="0">
                <a:effectLst/>
              </a:rPr>
              <a:t>Experience with prior client assignments has included the development of testing, compliance documentation and procedures for trading and operations management, including: </a:t>
            </a:r>
          </a:p>
          <a:p>
            <a:pPr lvl="1">
              <a:buFont typeface="Wingdings" panose="05000000000000000000" pitchFamily="2" charset="2"/>
              <a:buChar char="§"/>
            </a:pPr>
            <a:r>
              <a:rPr lang="en-US" sz="1800" dirty="0">
                <a:effectLst/>
              </a:rPr>
              <a:t>Business impact analysis 	</a:t>
            </a:r>
          </a:p>
          <a:p>
            <a:pPr lvl="1">
              <a:buFont typeface="Wingdings" panose="05000000000000000000" pitchFamily="2" charset="2"/>
              <a:buChar char="§"/>
            </a:pPr>
            <a:r>
              <a:rPr lang="en-US" sz="1800" dirty="0">
                <a:effectLst/>
              </a:rPr>
              <a:t>Business continuity management </a:t>
            </a:r>
          </a:p>
          <a:p>
            <a:pPr lvl="1">
              <a:buFont typeface="Wingdings" panose="05000000000000000000" pitchFamily="2" charset="2"/>
              <a:buChar char="§"/>
            </a:pPr>
            <a:r>
              <a:rPr lang="en-US" sz="1800" dirty="0">
                <a:effectLst/>
              </a:rPr>
              <a:t>Capacity planning</a:t>
            </a:r>
          </a:p>
          <a:p>
            <a:pPr lvl="1">
              <a:buFont typeface="Wingdings" panose="05000000000000000000" pitchFamily="2" charset="2"/>
              <a:buChar char="§"/>
            </a:pPr>
            <a:r>
              <a:rPr lang="en-US" sz="1800" dirty="0">
                <a:effectLst/>
              </a:rPr>
              <a:t>Systems development methodology </a:t>
            </a:r>
          </a:p>
          <a:p>
            <a:pPr lvl="1">
              <a:buFont typeface="Wingdings" panose="05000000000000000000" pitchFamily="2" charset="2"/>
              <a:buChar char="§"/>
            </a:pPr>
            <a:r>
              <a:rPr lang="en-US" sz="1800" dirty="0">
                <a:effectLst/>
              </a:rPr>
              <a:t>Acceptance testing </a:t>
            </a:r>
          </a:p>
          <a:p>
            <a:pPr lvl="1">
              <a:buFont typeface="Wingdings" panose="05000000000000000000" pitchFamily="2" charset="2"/>
              <a:buChar char="§"/>
            </a:pPr>
            <a:r>
              <a:rPr lang="en-US" sz="1800" dirty="0">
                <a:effectLst/>
              </a:rPr>
              <a:t>Configuration and release management </a:t>
            </a:r>
          </a:p>
          <a:p>
            <a:pPr lvl="1">
              <a:buFont typeface="Wingdings" panose="05000000000000000000" pitchFamily="2" charset="2"/>
              <a:buChar char="§"/>
            </a:pPr>
            <a:r>
              <a:rPr lang="en-US" sz="1800" dirty="0">
                <a:effectLst/>
              </a:rPr>
              <a:t>Network management</a:t>
            </a:r>
          </a:p>
          <a:p>
            <a:pPr lvl="1">
              <a:buFont typeface="Wingdings" panose="05000000000000000000" pitchFamily="2" charset="2"/>
              <a:buChar char="§"/>
            </a:pPr>
            <a:r>
              <a:rPr lang="en-US" sz="1800" dirty="0">
                <a:effectLst/>
              </a:rPr>
              <a:t>Problem management/problem tracking </a:t>
            </a:r>
          </a:p>
          <a:p>
            <a:pPr lvl="1">
              <a:buFont typeface="Wingdings" panose="05000000000000000000" pitchFamily="2" charset="2"/>
              <a:buChar char="§"/>
            </a:pPr>
            <a:r>
              <a:rPr lang="en-US" sz="1800" dirty="0">
                <a:effectLst/>
              </a:rPr>
              <a:t>Information and physical security </a:t>
            </a:r>
          </a:p>
          <a:p>
            <a:pPr lvl="1">
              <a:buFont typeface="Wingdings" panose="05000000000000000000" pitchFamily="2" charset="2"/>
              <a:buChar char="§"/>
            </a:pPr>
            <a:r>
              <a:rPr lang="en-US" sz="1800" dirty="0">
                <a:effectLst/>
              </a:rPr>
              <a:t>Failover, stress and capacity testing </a:t>
            </a:r>
          </a:p>
          <a:p>
            <a:pPr eaLnBrk="1" hangingPunct="1">
              <a:lnSpc>
                <a:spcPct val="75000"/>
              </a:lnSpc>
            </a:pPr>
            <a:endParaRPr lang="en-US" sz="1800" dirty="0">
              <a:effectLst/>
            </a:endParaRP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2013- 2018</a:t>
            </a:r>
          </a:p>
        </p:txBody>
      </p:sp>
    </p:spTree>
    <p:extLst>
      <p:ext uri="{BB962C8B-B14F-4D97-AF65-F5344CB8AC3E}">
        <p14:creationId xmlns:p14="http://schemas.microsoft.com/office/powerpoint/2010/main" val="14470808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838200"/>
          </a:xfrm>
          <a:noFill/>
          <a:extLst>
            <a:ext uri="{909E8E84-426E-40DD-AFC4-6F175D3DCCD1}">
              <a14:hiddenFill xmlns:a14="http://schemas.microsoft.com/office/drawing/2010/main">
                <a:solidFill>
                  <a:srgbClr val="FFFFFF"/>
                </a:solidFill>
              </a14:hiddenFill>
            </a:ext>
          </a:extLst>
        </p:spPr>
        <p:txBody>
          <a:bodyPr anchor="b"/>
          <a:lstStyle/>
          <a:p>
            <a:pPr eaLnBrk="1" hangingPunct="1"/>
            <a:r>
              <a:rPr lang="en-US" sz="1800" b="1" i="1" dirty="0">
                <a:solidFill>
                  <a:srgbClr val="FF0000"/>
                </a:solidFill>
                <a:effectLst/>
              </a:rPr>
              <a:t>Market Structure Expertise (Cont’d) …</a:t>
            </a:r>
          </a:p>
        </p:txBody>
      </p:sp>
      <p:sp>
        <p:nvSpPr>
          <p:cNvPr id="4099" name="Rectangle 3"/>
          <p:cNvSpPr>
            <a:spLocks noGrp="1" noChangeArrowheads="1"/>
          </p:cNvSpPr>
          <p:nvPr>
            <p:ph idx="1"/>
          </p:nvPr>
        </p:nvSpPr>
        <p:spPr>
          <a:xfrm>
            <a:off x="1143000" y="1981200"/>
            <a:ext cx="7464425" cy="4111625"/>
          </a:xfrm>
        </p:spPr>
        <p:txBody>
          <a:bodyPr/>
          <a:lstStyle/>
          <a:p>
            <a:r>
              <a:rPr lang="en-US" sz="1800" dirty="0">
                <a:effectLst/>
              </a:rPr>
              <a:t>Our firm brings unique market insight and market micro structure experience to client assignments</a:t>
            </a:r>
          </a:p>
          <a:p>
            <a:r>
              <a:rPr lang="en-US" sz="1800" dirty="0">
                <a:effectLst/>
              </a:rPr>
              <a:t>Development and audit of business continuity plans, systems failover and fall back testing strategies and plans are a core competency of our firm, as is systems quality assurance and acceptance testing</a:t>
            </a:r>
          </a:p>
          <a:p>
            <a:r>
              <a:rPr lang="en-US" sz="1800" dirty="0">
                <a:effectLst/>
              </a:rPr>
              <a:t>We have provided independent test oversight and test results attestation for various exchanges, clearing houses and numerous market participants. </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2013 -2018</a:t>
            </a:r>
          </a:p>
        </p:txBody>
      </p:sp>
    </p:spTree>
    <p:extLst>
      <p:ext uri="{BB962C8B-B14F-4D97-AF65-F5344CB8AC3E}">
        <p14:creationId xmlns:p14="http://schemas.microsoft.com/office/powerpoint/2010/main" val="157367020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Craig\Pictures\TCL_Logo_T.jpg"/>
          <p:cNvPicPr/>
          <p:nvPr/>
        </p:nvPicPr>
        <p:blipFill>
          <a:blip r:embed="rId2" cstate="print">
            <a:lum bright="70000" contrast="-80000"/>
          </a:blip>
          <a:srcRect/>
          <a:stretch>
            <a:fillRect/>
          </a:stretch>
        </p:blipFill>
        <p:spPr bwMode="auto">
          <a:xfrm>
            <a:off x="1978293" y="1406793"/>
            <a:ext cx="5168900" cy="4279900"/>
          </a:xfrm>
          <a:prstGeom prst="rect">
            <a:avLst/>
          </a:prstGeom>
          <a:ln>
            <a:noFill/>
          </a:ln>
          <a:effectLst>
            <a:outerShdw blurRad="292100" dist="139700" dir="2700000" algn="tl" rotWithShape="0">
              <a:srgbClr val="333333">
                <a:alpha val="65000"/>
              </a:srgbClr>
            </a:outerShdw>
          </a:effectLst>
        </p:spPr>
      </p:pic>
      <p:sp>
        <p:nvSpPr>
          <p:cNvPr id="65542" name="Title 5"/>
          <p:cNvSpPr>
            <a:spLocks noGrp="1"/>
          </p:cNvSpPr>
          <p:nvPr>
            <p:ph type="title"/>
          </p:nvPr>
        </p:nvSpPr>
        <p:spPr/>
        <p:txBody>
          <a:bodyPr/>
          <a:lstStyle/>
          <a:p>
            <a:pPr algn="ctr" eaLnBrk="1" hangingPunct="1"/>
            <a:r>
              <a:rPr lang="en-US" sz="3600" b="1" i="1" dirty="0">
                <a:solidFill>
                  <a:srgbClr val="FF0000"/>
                </a:solidFill>
                <a:effectLst/>
              </a:rPr>
              <a:t>For More Information, Contact</a:t>
            </a:r>
          </a:p>
        </p:txBody>
      </p:sp>
      <p:sp>
        <p:nvSpPr>
          <p:cNvPr id="65539" name="Content Placeholder 2"/>
          <p:cNvSpPr>
            <a:spLocks noGrp="1"/>
          </p:cNvSpPr>
          <p:nvPr>
            <p:ph idx="1"/>
          </p:nvPr>
        </p:nvSpPr>
        <p:spPr>
          <a:xfrm>
            <a:off x="431800" y="1562100"/>
            <a:ext cx="8229600" cy="4525963"/>
          </a:xfrm>
        </p:spPr>
        <p:txBody>
          <a:bodyPr/>
          <a:lstStyle/>
          <a:p>
            <a:pPr algn="ctr" eaLnBrk="1" hangingPunct="1">
              <a:buFontTx/>
              <a:buNone/>
            </a:pPr>
            <a:endParaRPr lang="en-US" sz="2400" dirty="0"/>
          </a:p>
          <a:p>
            <a:pPr algn="ctr" eaLnBrk="1" hangingPunct="1">
              <a:buFontTx/>
              <a:buNone/>
            </a:pPr>
            <a:endParaRPr lang="en-US" sz="2400" dirty="0"/>
          </a:p>
          <a:p>
            <a:pPr algn="ctr" eaLnBrk="1" hangingPunct="1">
              <a:buFontTx/>
              <a:buNone/>
            </a:pPr>
            <a:endParaRPr lang="en-US" sz="2400" dirty="0"/>
          </a:p>
          <a:p>
            <a:pPr algn="ctr" eaLnBrk="1" hangingPunct="1">
              <a:buFontTx/>
              <a:buNone/>
            </a:pPr>
            <a:r>
              <a:rPr lang="en-US" sz="2400" b="1" i="1" dirty="0">
                <a:solidFill>
                  <a:srgbClr val="002060"/>
                </a:solidFill>
                <a:effectLst/>
                <a:latin typeface="Tahoma" pitchFamily="34" charset="0"/>
                <a:cs typeface="Tahoma" pitchFamily="34" charset="0"/>
              </a:rPr>
              <a:t>Tellefsen and Company, L.LC.</a:t>
            </a:r>
          </a:p>
          <a:p>
            <a:pPr algn="ctr" eaLnBrk="1" hangingPunct="1">
              <a:buFontTx/>
              <a:buNone/>
            </a:pPr>
            <a:r>
              <a:rPr lang="en-US" sz="2400" b="1" i="1" dirty="0">
                <a:solidFill>
                  <a:srgbClr val="002060"/>
                </a:solidFill>
                <a:effectLst/>
                <a:latin typeface="Tahoma" pitchFamily="34" charset="0"/>
                <a:cs typeface="Tahoma" pitchFamily="34" charset="0"/>
              </a:rPr>
              <a:t>John Rapa</a:t>
            </a:r>
          </a:p>
          <a:p>
            <a:pPr algn="ctr" eaLnBrk="1" hangingPunct="1">
              <a:buFontTx/>
              <a:buNone/>
            </a:pPr>
            <a:r>
              <a:rPr lang="en-US" sz="2200" dirty="0">
                <a:solidFill>
                  <a:srgbClr val="002060"/>
                </a:solidFill>
                <a:effectLst/>
              </a:rPr>
              <a:t>1-212 809 3800</a:t>
            </a:r>
          </a:p>
          <a:p>
            <a:pPr algn="ctr" eaLnBrk="1" hangingPunct="1">
              <a:buFontTx/>
              <a:buNone/>
            </a:pPr>
            <a:r>
              <a:rPr lang="en-US" sz="2200" dirty="0">
                <a:solidFill>
                  <a:srgbClr val="002060"/>
                </a:solidFill>
                <a:effectLst/>
              </a:rPr>
              <a:t>JJR@Tellefsen.com</a:t>
            </a:r>
          </a:p>
          <a:p>
            <a:pPr eaLnBrk="1" hangingPunct="1"/>
            <a:endParaRPr lang="en-US" sz="2400" dirty="0">
              <a:solidFill>
                <a:srgbClr val="002060"/>
              </a:solidFill>
              <a:effectLst/>
            </a:endParaRPr>
          </a:p>
        </p:txBody>
      </p:sp>
      <p:sp>
        <p:nvSpPr>
          <p:cNvPr id="65541" name="Slide Number Placeholder 4"/>
          <p:cNvSpPr>
            <a:spLocks noGrp="1"/>
          </p:cNvSpPr>
          <p:nvPr>
            <p:ph type="sldNum" sz="quarter" idx="12"/>
          </p:nvPr>
        </p:nvSpPr>
        <p:spPr>
          <a:xfrm>
            <a:off x="70104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4BD378-6963-42E6-A01C-BCA2BB751A2E}" type="slidenum">
              <a:rPr lang="en-US" smtClean="0">
                <a:solidFill>
                  <a:schemeClr val="bg2"/>
                </a:solidFill>
              </a:rPr>
              <a:pPr eaLnBrk="1" hangingPunct="1"/>
              <a:t>16</a:t>
            </a:fld>
            <a:endParaRPr lang="en-US" dirty="0">
              <a:solidFill>
                <a:schemeClr val="bg2"/>
              </a:solidFill>
            </a:endParaRPr>
          </a:p>
        </p:txBody>
      </p:sp>
    </p:spTree>
    <p:extLst>
      <p:ext uri="{BB962C8B-B14F-4D97-AF65-F5344CB8AC3E}">
        <p14:creationId xmlns:p14="http://schemas.microsoft.com/office/powerpoint/2010/main" val="158621399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2954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400" b="1" i="1" dirty="0">
                <a:solidFill>
                  <a:srgbClr val="FF0000"/>
                </a:solidFill>
                <a:effectLst/>
              </a:rPr>
              <a:t>SEC Regulation SCI -</a:t>
            </a:r>
            <a:br>
              <a:rPr lang="en-US" sz="3400" b="1" i="1" dirty="0">
                <a:solidFill>
                  <a:srgbClr val="FF0000"/>
                </a:solidFill>
                <a:effectLst/>
              </a:rPr>
            </a:br>
            <a:r>
              <a:rPr lang="en-US" sz="3400" b="1" i="1" dirty="0">
                <a:solidFill>
                  <a:srgbClr val="FF0000"/>
                </a:solidFill>
                <a:effectLst/>
              </a:rPr>
              <a:t>Systems Compliance and Integrity</a:t>
            </a:r>
          </a:p>
        </p:txBody>
      </p:sp>
      <p:sp>
        <p:nvSpPr>
          <p:cNvPr id="4099" name="Rectangle 3"/>
          <p:cNvSpPr>
            <a:spLocks noGrp="1" noChangeArrowheads="1"/>
          </p:cNvSpPr>
          <p:nvPr>
            <p:ph idx="1"/>
          </p:nvPr>
        </p:nvSpPr>
        <p:spPr>
          <a:xfrm>
            <a:off x="1295400" y="1828800"/>
            <a:ext cx="7312025" cy="4264025"/>
          </a:xfrm>
        </p:spPr>
        <p:txBody>
          <a:bodyPr/>
          <a:lstStyle/>
          <a:p>
            <a:r>
              <a:rPr lang="en-US" sz="1800" dirty="0">
                <a:effectLst/>
              </a:rPr>
              <a:t>On November 19, 2014 the SEC adopted new rules to require certain key market participants to have comprehensive policies and procedures in place surrounding their technology (Reg SCI). </a:t>
            </a:r>
          </a:p>
          <a:p>
            <a:r>
              <a:rPr lang="en-US" sz="1800" dirty="0">
                <a:effectLst/>
              </a:rPr>
              <a:t>Regulation SCI under the Securities Act of 1934 (“Systems Compliance and Integrity”) replaces the current voluntary ARP compliance program with rules whose violation of which may be the subject to enforcement actions.</a:t>
            </a:r>
          </a:p>
          <a:p>
            <a:r>
              <a:rPr lang="en-US" sz="1800" dirty="0">
                <a:effectLst/>
              </a:rPr>
              <a:t>SROs, selected alternative trading systems (ATS), plan processors, and exempt clearing agencies are required to design, develop, test, maintain, and oversee their mission-critical systems. </a:t>
            </a:r>
          </a:p>
          <a:p>
            <a:r>
              <a:rPr lang="en-US" sz="1800" dirty="0">
                <a:effectLst/>
              </a:rPr>
              <a:t>The rules require them to ensure that their core technology meets certain standards, conduct regular business continuity testing, and provide certain notifications in the event of systems disruptions, intrusions and other events.</a:t>
            </a:r>
          </a:p>
          <a:p>
            <a:pPr marL="0" indent="0" eaLnBrk="1" hangingPunct="1">
              <a:lnSpc>
                <a:spcPct val="75000"/>
              </a:lnSpc>
              <a:buNone/>
            </a:pPr>
            <a:endParaRPr lang="en-US" sz="1800" dirty="0">
              <a:effectLst/>
            </a:endParaRP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518557665"/>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1431925"/>
          </a:xfrm>
        </p:spPr>
        <p:txBody>
          <a:bodyPr/>
          <a:lstStyle/>
          <a:p>
            <a:r>
              <a:rPr lang="en-US" sz="1800" b="1" i="1" dirty="0">
                <a:solidFill>
                  <a:srgbClr val="FF0000"/>
                </a:solidFill>
                <a:effectLst/>
              </a:rPr>
              <a:t>Reg SCI  (Cont’d) …</a:t>
            </a:r>
            <a:endParaRPr lang="en-US" sz="1800" b="1" dirty="0">
              <a:solidFill>
                <a:srgbClr val="FF0000"/>
              </a:solidFill>
            </a:endParaRPr>
          </a:p>
        </p:txBody>
      </p:sp>
      <p:sp>
        <p:nvSpPr>
          <p:cNvPr id="4099" name="Rectangle 3"/>
          <p:cNvSpPr>
            <a:spLocks noGrp="1" noChangeArrowheads="1"/>
          </p:cNvSpPr>
          <p:nvPr>
            <p:ph idx="1"/>
          </p:nvPr>
        </p:nvSpPr>
        <p:spPr>
          <a:xfrm>
            <a:off x="1295400" y="1828800"/>
            <a:ext cx="7312025" cy="4264025"/>
          </a:xfrm>
        </p:spPr>
        <p:txBody>
          <a:bodyPr/>
          <a:lstStyle/>
          <a:p>
            <a:r>
              <a:rPr lang="en-US" sz="1800" dirty="0">
                <a:effectLst/>
              </a:rPr>
              <a:t>High-profile technical glitches in the securities markets including those that arose during the 2010 Flash Crash, the initial public offerings of Facebook and BATS Global Markets as well as the Knight Capital trading incident have illustrated that investors can be at risk when technology fails, and confidence in the markets can falter. </a:t>
            </a:r>
          </a:p>
          <a:p>
            <a:r>
              <a:rPr lang="en-US" sz="1800" dirty="0">
                <a:effectLst/>
              </a:rPr>
              <a:t>The market closures following Hurricane Sandy in 2012 also highlighted the importance of having a robust market technology infrastructure. </a:t>
            </a:r>
          </a:p>
          <a:p>
            <a:r>
              <a:rPr lang="en-US" sz="1800" dirty="0">
                <a:effectLst/>
              </a:rPr>
              <a:t>These events, subsequent discussions and commentary from a cross section of market participants have helped shape the development of the new rulemaking.</a:t>
            </a:r>
          </a:p>
          <a:p>
            <a:pPr eaLnBrk="1" hangingPunct="1">
              <a:lnSpc>
                <a:spcPct val="75000"/>
              </a:lnSpc>
            </a:pPr>
            <a:endParaRPr lang="en-US" sz="1800" dirty="0">
              <a:effectLst/>
            </a:endParaRP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420438791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426028"/>
            <a:ext cx="7772400" cy="900545"/>
          </a:xfrm>
          <a:noFill/>
          <a:extLst>
            <a:ext uri="{909E8E84-426E-40DD-AFC4-6F175D3DCCD1}">
              <a14:hiddenFill xmlns:a14="http://schemas.microsoft.com/office/drawing/2010/main">
                <a:solidFill>
                  <a:srgbClr val="FFFFFF"/>
                </a:solidFill>
              </a14:hiddenFill>
            </a:ext>
          </a:extLst>
        </p:spPr>
        <p:txBody>
          <a:bodyPr anchor="b"/>
          <a:lstStyle/>
          <a:p>
            <a:pPr eaLnBrk="1" hangingPunct="1"/>
            <a:r>
              <a:rPr lang="en-US" sz="1800" b="1" i="1" dirty="0">
                <a:solidFill>
                  <a:srgbClr val="FF0000"/>
                </a:solidFill>
                <a:effectLst/>
              </a:rPr>
              <a:t>Reg SCI  (Cont’d) …</a:t>
            </a:r>
          </a:p>
        </p:txBody>
      </p:sp>
      <p:sp>
        <p:nvSpPr>
          <p:cNvPr id="4099" name="Rectangle 3"/>
          <p:cNvSpPr>
            <a:spLocks noGrp="1" noChangeArrowheads="1"/>
          </p:cNvSpPr>
          <p:nvPr>
            <p:ph idx="1"/>
          </p:nvPr>
        </p:nvSpPr>
        <p:spPr>
          <a:xfrm>
            <a:off x="1295400" y="1828800"/>
            <a:ext cx="7312025" cy="4187825"/>
          </a:xfrm>
        </p:spPr>
        <p:txBody>
          <a:bodyPr/>
          <a:lstStyle/>
          <a:p>
            <a:pPr eaLnBrk="1" hangingPunct="1"/>
            <a:r>
              <a:rPr lang="en-US" sz="1800" dirty="0">
                <a:effectLst/>
              </a:rPr>
              <a:t>The new regulations will present challenges to the Chief Technology Officer and especially the Chief Compliance Officer, who is responsible for the creation and enforcement of reasonable supervisory procedures related to the implementation and maintenance of applicable HW/SW/NW technologies and infrastructure. </a:t>
            </a:r>
          </a:p>
          <a:p>
            <a:pPr eaLnBrk="1" hangingPunct="1"/>
            <a:r>
              <a:rPr lang="en-US" sz="1800" dirty="0">
                <a:effectLst/>
              </a:rPr>
              <a:t>While these responsibilities are far from a routine compliance skill set, Reg. SCI is a continuation of a trend by the SEC of placing increased responsibility on compliance with respect to policies and procedures for implementing and maintaining various types of technology.</a:t>
            </a:r>
          </a:p>
          <a:p>
            <a:pPr eaLnBrk="1" hangingPunct="1"/>
            <a:r>
              <a:rPr lang="en-US" sz="1800" dirty="0">
                <a:effectLst/>
              </a:rPr>
              <a:t>For the past two decades, SROs have followed a voluntary set of principles articulated in the SEC’s Automation Review Policy and participated in what is known as the ARP Inspection Program.</a:t>
            </a:r>
          </a:p>
          <a:p>
            <a:pPr eaLnBrk="1" hangingPunct="1"/>
            <a:r>
              <a:rPr lang="en-US" sz="1800" dirty="0">
                <a:effectLst/>
              </a:rPr>
              <a:t>Reg SCI now supersedes this </a:t>
            </a:r>
            <a:r>
              <a:rPr lang="en-US" sz="1400" i="1" dirty="0">
                <a:effectLst/>
              </a:rPr>
              <a:t>(see final rulemaking in the Federal Register:</a:t>
            </a:r>
            <a:r>
              <a:rPr lang="en-US" sz="1800" dirty="0">
                <a:effectLst/>
              </a:rPr>
              <a:t> </a:t>
            </a:r>
            <a:r>
              <a:rPr lang="en-US" sz="1200" dirty="0">
                <a:effectLst/>
              </a:rPr>
              <a:t>https://www.federalregister.gov/articles/2014/12/05/2014-27767/regulation-systems-compliance-and-integrity</a:t>
            </a:r>
            <a:r>
              <a:rPr lang="en-US" sz="1400" dirty="0">
                <a:effectLst/>
              </a:rPr>
              <a:t>)</a:t>
            </a:r>
            <a:endParaRPr lang="en-US" sz="1800" dirty="0">
              <a:effectLst/>
            </a:endParaRPr>
          </a:p>
        </p:txBody>
      </p:sp>
      <p:sp>
        <p:nvSpPr>
          <p:cNvPr id="4098" name="Footer Placeholder 4"/>
          <p:cNvSpPr>
            <a:spLocks noGrp="1"/>
          </p:cNvSpPr>
          <p:nvPr>
            <p:ph type="ftr" sz="quarter" idx="11"/>
          </p:nvPr>
        </p:nvSpPr>
        <p:spPr>
          <a:xfrm>
            <a:off x="3352800" y="6172200"/>
            <a:ext cx="3429000" cy="8229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35620377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2954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400" b="1" i="1" dirty="0">
                <a:solidFill>
                  <a:srgbClr val="FF0000"/>
                </a:solidFill>
                <a:effectLst/>
              </a:rPr>
              <a:t>Reg SCI – Final Rulemaking</a:t>
            </a:r>
            <a:br>
              <a:rPr lang="en-US" sz="3400" b="1" i="1" dirty="0">
                <a:solidFill>
                  <a:srgbClr val="FF0000"/>
                </a:solidFill>
                <a:effectLst/>
              </a:rPr>
            </a:br>
            <a:endParaRPr lang="en-US" sz="3400" b="1" i="1" dirty="0">
              <a:solidFill>
                <a:srgbClr val="FF0000"/>
              </a:solidFill>
              <a:effectLst/>
            </a:endParaRPr>
          </a:p>
        </p:txBody>
      </p:sp>
      <p:sp>
        <p:nvSpPr>
          <p:cNvPr id="4099" name="Rectangle 3"/>
          <p:cNvSpPr>
            <a:spLocks noGrp="1" noChangeArrowheads="1"/>
          </p:cNvSpPr>
          <p:nvPr>
            <p:ph idx="1"/>
          </p:nvPr>
        </p:nvSpPr>
        <p:spPr>
          <a:xfrm>
            <a:off x="1295400" y="1828800"/>
            <a:ext cx="7312025" cy="4264025"/>
          </a:xfrm>
        </p:spPr>
        <p:txBody>
          <a:bodyPr/>
          <a:lstStyle/>
          <a:p>
            <a:pPr marL="0" indent="0">
              <a:buNone/>
            </a:pPr>
            <a:r>
              <a:rPr lang="en-US" sz="1800" dirty="0">
                <a:effectLst/>
              </a:rPr>
              <a:t>The rulemaking was largely adopted as proposed, with the following revisions and exceptions:</a:t>
            </a:r>
          </a:p>
          <a:p>
            <a:r>
              <a:rPr lang="en-US" sz="1800" dirty="0">
                <a:effectLst/>
              </a:rPr>
              <a:t>The proposed 30 day advance reporting requirement was changed to quarterly.</a:t>
            </a:r>
          </a:p>
          <a:p>
            <a:r>
              <a:rPr lang="en-US" sz="1800" dirty="0">
                <a:effectLst/>
              </a:rPr>
              <a:t>The Direct Access requirement which would have required SCI Entities to provide SEC staff with remote or on-site access to SCI Systems was not adopted.</a:t>
            </a:r>
          </a:p>
          <a:p>
            <a:r>
              <a:rPr lang="en-US" sz="1800" dirty="0">
                <a:effectLst/>
              </a:rPr>
              <a:t>Safe Harbor protection from liability is limited to those </a:t>
            </a:r>
            <a:r>
              <a:rPr lang="en-US" sz="1800" i="1" dirty="0">
                <a:effectLst/>
              </a:rPr>
              <a:t>individuals</a:t>
            </a:r>
            <a:r>
              <a:rPr lang="en-US" sz="1800" dirty="0">
                <a:effectLst/>
              </a:rPr>
              <a:t> who reasonably discharge their responsibilities under Reg SCI.</a:t>
            </a:r>
          </a:p>
          <a:p>
            <a:r>
              <a:rPr lang="en-US" sz="1800" dirty="0">
                <a:effectLst/>
              </a:rPr>
              <a:t>Senior management involved in the annual Reg SCI review will be required to certify that they have implemented policies and procedures reasonably designed to ensure compliance with the rulemaking.</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319289849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685800" y="381000"/>
            <a:ext cx="8305800" cy="9144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200" b="1" i="1" dirty="0">
                <a:solidFill>
                  <a:srgbClr val="FF0000"/>
                </a:solidFill>
                <a:effectLst/>
              </a:rPr>
              <a:t>Reg SCI  Is Designed to Ensure:</a:t>
            </a:r>
          </a:p>
        </p:txBody>
      </p:sp>
      <p:sp>
        <p:nvSpPr>
          <p:cNvPr id="4099" name="Rectangle 3"/>
          <p:cNvSpPr>
            <a:spLocks noGrp="1" noChangeArrowheads="1"/>
          </p:cNvSpPr>
          <p:nvPr>
            <p:ph idx="1"/>
          </p:nvPr>
        </p:nvSpPr>
        <p:spPr>
          <a:xfrm>
            <a:off x="1295400" y="1828800"/>
            <a:ext cx="7312025" cy="4264025"/>
          </a:xfrm>
        </p:spPr>
        <p:txBody>
          <a:bodyPr/>
          <a:lstStyle/>
          <a:p>
            <a:r>
              <a:rPr lang="en-US" sz="1800" dirty="0">
                <a:effectLst/>
              </a:rPr>
              <a:t>Core technology of national securities exchanges, self-regulatory organizations, significant alternative trading systems, clearing agencies, and plan processors meets certain standards.</a:t>
            </a:r>
          </a:p>
          <a:p>
            <a:r>
              <a:rPr lang="en-US" sz="1800" dirty="0">
                <a:effectLst/>
              </a:rPr>
              <a:t>That these entities conduct regular business continuity testing with their members or participants.</a:t>
            </a:r>
          </a:p>
          <a:p>
            <a:r>
              <a:rPr lang="en-US" sz="1800" dirty="0">
                <a:effectLst/>
              </a:rPr>
              <a:t>That they provide certain notifications regarding systems disruptions, intrusions and other types of systems issues.</a:t>
            </a:r>
          </a:p>
          <a:p>
            <a:r>
              <a:rPr lang="en-US" sz="1800" dirty="0">
                <a:effectLst/>
              </a:rPr>
              <a:t>The probability of technology problems is reduced, and key entities are well-positioned to take appropriate, corrective action when problems occur.</a:t>
            </a:r>
          </a:p>
          <a:p>
            <a:pPr eaLnBrk="1" hangingPunct="1">
              <a:lnSpc>
                <a:spcPct val="75000"/>
              </a:lnSpc>
            </a:pPr>
            <a:endParaRPr lang="en-US" sz="1800" dirty="0">
              <a:effectLst/>
            </a:endParaRPr>
          </a:p>
        </p:txBody>
      </p:sp>
      <p:sp>
        <p:nvSpPr>
          <p:cNvPr id="4098" name="Footer Placeholder 4"/>
          <p:cNvSpPr>
            <a:spLocks noGrp="1"/>
          </p:cNvSpPr>
          <p:nvPr>
            <p:ph type="ftr" sz="quarter" idx="11"/>
          </p:nvPr>
        </p:nvSpPr>
        <p:spPr>
          <a:xfrm>
            <a:off x="2971800" y="6356351"/>
            <a:ext cx="30861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136988243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1430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600" b="1" i="1" dirty="0">
                <a:solidFill>
                  <a:srgbClr val="FF0000"/>
                </a:solidFill>
                <a:effectLst/>
              </a:rPr>
              <a:t>Reg SCI – Applicability</a:t>
            </a:r>
          </a:p>
        </p:txBody>
      </p:sp>
      <p:sp>
        <p:nvSpPr>
          <p:cNvPr id="4099" name="Rectangle 3"/>
          <p:cNvSpPr>
            <a:spLocks noGrp="1" noChangeArrowheads="1"/>
          </p:cNvSpPr>
          <p:nvPr>
            <p:ph idx="1"/>
          </p:nvPr>
        </p:nvSpPr>
        <p:spPr>
          <a:xfrm>
            <a:off x="1143000" y="1828800"/>
            <a:ext cx="7464425" cy="4264025"/>
          </a:xfrm>
        </p:spPr>
        <p:txBody>
          <a:bodyPr/>
          <a:lstStyle/>
          <a:p>
            <a:r>
              <a:rPr lang="en-US" sz="1800" dirty="0">
                <a:effectLst/>
              </a:rPr>
              <a:t>The proposed rule would apply to </a:t>
            </a:r>
            <a:r>
              <a:rPr lang="en-US" sz="1800" i="1" dirty="0">
                <a:effectLst/>
              </a:rPr>
              <a:t>“SCI Entities</a:t>
            </a:r>
            <a:r>
              <a:rPr lang="en-US" sz="1800" dirty="0">
                <a:effectLst/>
              </a:rPr>
              <a:t>” such as:</a:t>
            </a:r>
          </a:p>
          <a:p>
            <a:pPr lvl="1"/>
            <a:r>
              <a:rPr lang="en-US" sz="1600" dirty="0">
                <a:effectLst/>
              </a:rPr>
              <a:t>Self-regulatory organizations (the registered national securities exchanges, registered clearing agencies, FINRA, and MSRB).</a:t>
            </a:r>
          </a:p>
          <a:p>
            <a:pPr lvl="1"/>
            <a:r>
              <a:rPr lang="en-US" sz="1600" dirty="0">
                <a:effectLst/>
              </a:rPr>
              <a:t>Alternative Trading Systems that exceed specified volume thresholds (SCI ATS).</a:t>
            </a:r>
          </a:p>
          <a:p>
            <a:pPr lvl="1"/>
            <a:r>
              <a:rPr lang="en-US" sz="1600" dirty="0">
                <a:effectLst/>
              </a:rPr>
              <a:t>Disseminators of market data under certain National Market Systems plans (“plan processors”).</a:t>
            </a:r>
          </a:p>
          <a:p>
            <a:pPr lvl="1"/>
            <a:r>
              <a:rPr lang="en-US" sz="1600" dirty="0">
                <a:effectLst/>
              </a:rPr>
              <a:t>Certain clearing agencies exempt from SEC registration.</a:t>
            </a:r>
          </a:p>
          <a:p>
            <a:r>
              <a:rPr lang="en-US" sz="1800" dirty="0">
                <a:effectLst/>
              </a:rPr>
              <a:t>It would apply primarily to the systems of SCI Entities that are core to the functioning of the securities markets, such as those that directly support trading, clearance and settlement, order routing, market data, regulation, or surveillance.</a:t>
            </a:r>
          </a:p>
          <a:p>
            <a:r>
              <a:rPr lang="en-US" sz="1800" dirty="0">
                <a:effectLst/>
              </a:rPr>
              <a:t>The SEC anticipates that 14 ATSs will be required to be compliant.</a:t>
            </a:r>
          </a:p>
          <a:p>
            <a:r>
              <a:rPr lang="en-US" sz="1800" dirty="0">
                <a:effectLst/>
              </a:rPr>
              <a:t>It is unknown whether other business systems such as a shared drive system or phone system are within the scope.</a:t>
            </a:r>
            <a:endParaRPr lang="en-US" sz="1800" dirty="0"/>
          </a:p>
          <a:p>
            <a:pPr eaLnBrk="1" hangingPunct="1">
              <a:lnSpc>
                <a:spcPct val="75000"/>
              </a:lnSpc>
            </a:pPr>
            <a:endParaRPr lang="en-US" sz="1800" dirty="0">
              <a:effectLst/>
            </a:endParaRPr>
          </a:p>
        </p:txBody>
      </p:sp>
      <p:sp>
        <p:nvSpPr>
          <p:cNvPr id="4098" name="Footer Placeholder 4"/>
          <p:cNvSpPr>
            <a:spLocks noGrp="1"/>
          </p:cNvSpPr>
          <p:nvPr>
            <p:ph type="ftr" sz="quarter" idx="11"/>
          </p:nvPr>
        </p:nvSpPr>
        <p:spPr>
          <a:xfrm>
            <a:off x="2895600" y="6356351"/>
            <a:ext cx="30861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38966896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1143000"/>
          </a:xfrm>
          <a:noFill/>
          <a:extLst>
            <a:ext uri="{909E8E84-426E-40DD-AFC4-6F175D3DCCD1}">
              <a14:hiddenFill xmlns:a14="http://schemas.microsoft.com/office/drawing/2010/main">
                <a:solidFill>
                  <a:srgbClr val="FFFFFF"/>
                </a:solidFill>
              </a14:hiddenFill>
            </a:ext>
          </a:extLst>
        </p:spPr>
        <p:txBody>
          <a:bodyPr anchor="b"/>
          <a:lstStyle/>
          <a:p>
            <a:pPr algn="ctr" eaLnBrk="1" hangingPunct="1"/>
            <a:r>
              <a:rPr lang="en-US" sz="3600" b="1" i="1" dirty="0">
                <a:solidFill>
                  <a:srgbClr val="FF0000"/>
                </a:solidFill>
                <a:effectLst/>
              </a:rPr>
              <a:t>SCI Entities - Requirements:</a:t>
            </a:r>
          </a:p>
        </p:txBody>
      </p:sp>
      <p:sp>
        <p:nvSpPr>
          <p:cNvPr id="4099" name="Rectangle 3"/>
          <p:cNvSpPr>
            <a:spLocks noGrp="1" noChangeArrowheads="1"/>
          </p:cNvSpPr>
          <p:nvPr>
            <p:ph idx="1"/>
          </p:nvPr>
        </p:nvSpPr>
        <p:spPr>
          <a:xfrm>
            <a:off x="1143000" y="1828800"/>
            <a:ext cx="7464425" cy="4264025"/>
          </a:xfrm>
        </p:spPr>
        <p:txBody>
          <a:bodyPr/>
          <a:lstStyle/>
          <a:p>
            <a:pPr>
              <a:buSzPct val="110000"/>
              <a:buFont typeface="Wingdings" pitchFamily="2" charset="2"/>
              <a:buChar char="§"/>
            </a:pPr>
            <a:r>
              <a:rPr lang="en-US" sz="1800" dirty="0">
                <a:effectLst/>
              </a:rPr>
              <a:t>Establish policies and supervisory procedures relating to the capacity, integrity, resiliency and security of its technology systems.</a:t>
            </a:r>
          </a:p>
          <a:p>
            <a:pPr>
              <a:buSzPct val="110000"/>
              <a:buFont typeface="Wingdings" pitchFamily="2" charset="2"/>
              <a:buChar char="§"/>
            </a:pPr>
            <a:r>
              <a:rPr lang="en-US" sz="1800" dirty="0">
                <a:effectLst/>
              </a:rPr>
              <a:t>Ensure its systems operate in the manner intended, including in compliance with relevant federal securities laws and rules.</a:t>
            </a:r>
          </a:p>
          <a:p>
            <a:pPr>
              <a:buSzPct val="110000"/>
              <a:buFont typeface="Wingdings" pitchFamily="2" charset="2"/>
              <a:buChar char="§"/>
            </a:pPr>
            <a:r>
              <a:rPr lang="en-US" sz="1800" dirty="0">
                <a:effectLst/>
              </a:rPr>
              <a:t>Take timely corrective action in response to systems disruptions, systems compliance issues and systems intrusions.</a:t>
            </a:r>
          </a:p>
          <a:p>
            <a:pPr>
              <a:buSzPct val="110000"/>
              <a:buFont typeface="Wingdings" pitchFamily="2" charset="2"/>
              <a:buChar char="§"/>
            </a:pPr>
            <a:r>
              <a:rPr lang="en-US" sz="1800" dirty="0">
                <a:effectLst/>
              </a:rPr>
              <a:t>Notify and provide the SEC with detailed information when such systems issues occur, systems intrusions, and when there are material changes in its systems. Written notices of “SCI Events” will be reported to members and market participants and filed electronically to the SEC on Form SCI.</a:t>
            </a:r>
          </a:p>
          <a:p>
            <a:pPr>
              <a:buSzPct val="110000"/>
              <a:buFont typeface="Wingdings" pitchFamily="2" charset="2"/>
              <a:buChar char="§"/>
            </a:pPr>
            <a:r>
              <a:rPr lang="en-US" sz="1800" dirty="0">
                <a:effectLst/>
              </a:rPr>
              <a:t>Inform its members or participants about certain systems problems and provide information about the systems and market participants affected by the problem and the progress of corrective action.</a:t>
            </a:r>
          </a:p>
          <a:p>
            <a:pPr lvl="1">
              <a:buFont typeface="Wingdings" pitchFamily="2" charset="2"/>
              <a:buChar char="§"/>
            </a:pPr>
            <a:endParaRPr lang="en-US" sz="1800" dirty="0"/>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1055168864"/>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descr="Large confetti"/>
          <p:cNvSpPr>
            <a:spLocks noGrp="1" noChangeArrowheads="1"/>
          </p:cNvSpPr>
          <p:nvPr>
            <p:ph type="title"/>
          </p:nvPr>
        </p:nvSpPr>
        <p:spPr>
          <a:xfrm>
            <a:off x="1066800" y="381000"/>
            <a:ext cx="7772400" cy="914400"/>
          </a:xfrm>
          <a:noFill/>
          <a:extLst>
            <a:ext uri="{909E8E84-426E-40DD-AFC4-6F175D3DCCD1}">
              <a14:hiddenFill xmlns:a14="http://schemas.microsoft.com/office/drawing/2010/main">
                <a:solidFill>
                  <a:srgbClr val="FFFFFF"/>
                </a:solidFill>
              </a14:hiddenFill>
            </a:ext>
          </a:extLst>
        </p:spPr>
        <p:txBody>
          <a:bodyPr anchor="b"/>
          <a:lstStyle/>
          <a:p>
            <a:pPr eaLnBrk="1" hangingPunct="1"/>
            <a:r>
              <a:rPr lang="en-US" sz="1800" b="1" i="1" dirty="0">
                <a:solidFill>
                  <a:srgbClr val="FF0000"/>
                </a:solidFill>
                <a:effectLst/>
              </a:rPr>
              <a:t>SCI Entities  Requirements (Cont’d)…</a:t>
            </a:r>
          </a:p>
        </p:txBody>
      </p:sp>
      <p:sp>
        <p:nvSpPr>
          <p:cNvPr id="4099" name="Rectangle 3"/>
          <p:cNvSpPr>
            <a:spLocks noGrp="1" noChangeArrowheads="1"/>
          </p:cNvSpPr>
          <p:nvPr>
            <p:ph idx="1"/>
          </p:nvPr>
        </p:nvSpPr>
        <p:spPr>
          <a:xfrm>
            <a:off x="685800" y="1828800"/>
            <a:ext cx="7921625" cy="4264025"/>
          </a:xfrm>
        </p:spPr>
        <p:txBody>
          <a:bodyPr/>
          <a:lstStyle/>
          <a:p>
            <a:pPr lvl="1">
              <a:buSzPct val="110000"/>
              <a:buFont typeface="Wingdings" pitchFamily="2" charset="2"/>
              <a:buChar char="§"/>
            </a:pPr>
            <a:r>
              <a:rPr lang="en-US" sz="1800" dirty="0">
                <a:effectLst/>
              </a:rPr>
              <a:t>Provide quarterly notice to the SEC of any material system changes, including completed, ongoing and planned material changes to SCI systems and the security of indirect SCI systems, during the prior, current and subsequent calendar quarters.</a:t>
            </a:r>
          </a:p>
          <a:p>
            <a:pPr lvl="1">
              <a:buSzPct val="110000"/>
              <a:buFont typeface="Wingdings" pitchFamily="2" charset="2"/>
              <a:buChar char="§"/>
            </a:pPr>
            <a:r>
              <a:rPr lang="en-US" sz="1800" dirty="0">
                <a:effectLst/>
              </a:rPr>
              <a:t>Conduct an annual review of its compliance with Regulation SCI, and submit a report of the annual review to its senior management and the SEC.</a:t>
            </a:r>
          </a:p>
          <a:p>
            <a:pPr lvl="1">
              <a:buSzPct val="110000"/>
              <a:buFont typeface="Wingdings" pitchFamily="2" charset="2"/>
              <a:buChar char="§"/>
            </a:pPr>
            <a:r>
              <a:rPr lang="en-US" sz="1800" dirty="0">
                <a:effectLst/>
              </a:rPr>
              <a:t>Plan and engage in annual business continuity and disaster recovery testing.</a:t>
            </a:r>
          </a:p>
          <a:p>
            <a:pPr lvl="1">
              <a:buSzPct val="110000"/>
              <a:buFont typeface="Wingdings" pitchFamily="2" charset="2"/>
              <a:buChar char="§"/>
            </a:pPr>
            <a:r>
              <a:rPr lang="en-US" sz="1800" dirty="0">
                <a:effectLst/>
              </a:rPr>
              <a:t>Designate certain individuals or firms to participate in the testing of its business continuity and disaster recovery plans, and coordinate such testing with other entities on an industry- or sector-wide basis.</a:t>
            </a:r>
          </a:p>
          <a:p>
            <a:pPr lvl="1">
              <a:buFont typeface="Wingdings" pitchFamily="2" charset="2"/>
              <a:buChar char="§"/>
            </a:pPr>
            <a:r>
              <a:rPr lang="en-US" sz="1800" dirty="0">
                <a:effectLst/>
              </a:rPr>
              <a:t>Demonstrate systems testing, test results and related capabilities to SEC staff on-site during inspections</a:t>
            </a:r>
            <a:r>
              <a:rPr lang="en-US" sz="1800" dirty="0"/>
              <a:t>.</a:t>
            </a:r>
          </a:p>
        </p:txBody>
      </p:sp>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dirty="0">
                <a:solidFill>
                  <a:srgbClr val="FF0000"/>
                </a:solidFill>
              </a:rPr>
              <a:t>Tellefsen and Company, L.L.C.</a:t>
            </a:r>
          </a:p>
          <a:p>
            <a:pPr eaLnBrk="1" hangingPunct="1"/>
            <a:r>
              <a:rPr lang="en-GB" dirty="0">
                <a:solidFill>
                  <a:srgbClr val="FF0000"/>
                </a:solidFill>
              </a:rPr>
              <a:t>2013-2018</a:t>
            </a:r>
          </a:p>
        </p:txBody>
      </p:sp>
    </p:spTree>
    <p:extLst>
      <p:ext uri="{BB962C8B-B14F-4D97-AF65-F5344CB8AC3E}">
        <p14:creationId xmlns:p14="http://schemas.microsoft.com/office/powerpoint/2010/main" val="4073209444"/>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4860</TotalTime>
  <Words>1704</Words>
  <Application>Microsoft Office PowerPoint</Application>
  <PresentationFormat>On-screen Show (4:3)</PresentationFormat>
  <Paragraphs>127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Tahoma</vt:lpstr>
      <vt:lpstr>Times New Roman</vt:lpstr>
      <vt:lpstr>Wingdings</vt:lpstr>
      <vt:lpstr>Office Theme</vt:lpstr>
      <vt:lpstr>       SEC Regulation SCI   Automation Review Compliance </vt:lpstr>
      <vt:lpstr>SEC Regulation SCI - Systems Compliance and Integrity</vt:lpstr>
      <vt:lpstr>Reg SCI  (Cont’d) …</vt:lpstr>
      <vt:lpstr>Reg SCI  (Cont’d) …</vt:lpstr>
      <vt:lpstr>Reg SCI – Final Rulemaking </vt:lpstr>
      <vt:lpstr>Reg SCI  Is Designed to Ensure:</vt:lpstr>
      <vt:lpstr>Reg SCI – Applicability</vt:lpstr>
      <vt:lpstr>SCI Entities - Requirements:</vt:lpstr>
      <vt:lpstr>SCI Entities  Requirements (Cont’d)…</vt:lpstr>
      <vt:lpstr>SCI Entities Requirements (Cont’d)…</vt:lpstr>
      <vt:lpstr>Policies, Procedures and Reporting</vt:lpstr>
      <vt:lpstr>Reg SCI Testing and Oversight</vt:lpstr>
      <vt:lpstr>Tellefsen and Company – Automation Review Expertise</vt:lpstr>
      <vt:lpstr>Market Structure, Compliance and Automation Review Expertise</vt:lpstr>
      <vt:lpstr>Market Structure Expertise (Cont’d) …</vt:lpstr>
      <vt:lpstr>For More Information, Contact</vt:lpstr>
    </vt:vector>
  </TitlesOfParts>
  <Company>Tellefsen and Company,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Regulation SCI and Automation Review Policy Audits</dc:title>
  <dc:subject>FinReg Impact on OTC Derivatives</dc:subject>
  <dc:creator>JJR, CCC</dc:creator>
  <cp:keywords>Reg. SCI</cp:keywords>
  <cp:lastModifiedBy>John Rapa</cp:lastModifiedBy>
  <cp:revision>479</cp:revision>
  <cp:lastPrinted>2017-02-02T13:41:16Z</cp:lastPrinted>
  <dcterms:created xsi:type="dcterms:W3CDTF">2001-04-16T12:23:44Z</dcterms:created>
  <dcterms:modified xsi:type="dcterms:W3CDTF">2018-01-15T13:33:37Z</dcterms:modified>
  <cp:category>SEC ARP</cp:category>
</cp:coreProperties>
</file>