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52" r:id="rId2"/>
    <p:sldMasterId id="2147483678" r:id="rId3"/>
    <p:sldMasterId id="2147483693" r:id="rId4"/>
  </p:sldMasterIdLst>
  <p:notesMasterIdLst>
    <p:notesMasterId r:id="rId20"/>
  </p:notesMasterIdLst>
  <p:handoutMasterIdLst>
    <p:handoutMasterId r:id="rId21"/>
  </p:handoutMasterIdLst>
  <p:sldIdLst>
    <p:sldId id="256" r:id="rId5"/>
    <p:sldId id="284" r:id="rId6"/>
    <p:sldId id="283" r:id="rId7"/>
    <p:sldId id="285" r:id="rId8"/>
    <p:sldId id="271" r:id="rId9"/>
    <p:sldId id="286" r:id="rId10"/>
    <p:sldId id="278" r:id="rId11"/>
    <p:sldId id="272" r:id="rId12"/>
    <p:sldId id="279" r:id="rId13"/>
    <p:sldId id="273" r:id="rId14"/>
    <p:sldId id="280" r:id="rId15"/>
    <p:sldId id="274" r:id="rId16"/>
    <p:sldId id="281" r:id="rId17"/>
    <p:sldId id="276" r:id="rId18"/>
    <p:sldId id="288" r:id="rId19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EDEF"/>
    <a:srgbClr val="FFFFFF"/>
    <a:srgbClr val="BC5E00"/>
    <a:srgbClr val="663300"/>
    <a:srgbClr val="FEC758"/>
    <a:srgbClr val="0000FF"/>
    <a:srgbClr val="CC3300"/>
    <a:srgbClr val="B2B2B2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98505" autoAdjust="0"/>
  </p:normalViewPr>
  <p:slideViewPr>
    <p:cSldViewPr snapToGrid="0">
      <p:cViewPr varScale="1">
        <p:scale>
          <a:sx n="67" d="100"/>
          <a:sy n="67" d="100"/>
        </p:scale>
        <p:origin x="1268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490" y="-84"/>
      </p:cViewPr>
      <p:guideLst>
        <p:guide orient="horz" pos="2909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938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938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6E4C1BD-E926-4E3C-BF59-15964905AF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26343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8" y="0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04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387136"/>
            <a:ext cx="5608320" cy="41562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Developed by: Tellefsen and Company, LLC</a:t>
            </a:r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8" y="8772669"/>
            <a:ext cx="3037840" cy="461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8511672-09CF-40EB-9D48-57F5D4CA87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498097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6144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Developed by: Tellefsen and Company, LLC</a:t>
            </a:r>
          </a:p>
        </p:txBody>
      </p:sp>
      <p:sp>
        <p:nvSpPr>
          <p:cNvPr id="6144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B98211-E0F1-43EC-ADF0-24270D9520F7}" type="slidenum">
              <a:rPr lang="en-US" altLang="en-US" smtClean="0"/>
              <a:pPr eaLnBrk="1" hangingPunct="1"/>
              <a:t>1</a:t>
            </a:fld>
            <a:endParaRPr lang="en-US" altLang="en-US" dirty="0"/>
          </a:p>
        </p:txBody>
      </p:sp>
      <p:sp>
        <p:nvSpPr>
          <p:cNvPr id="614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87395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2D3C6-C6D6-4EE2-B5E8-BC14AC06892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731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2EB34-8BC4-4603-A0C6-9F575C42658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049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7036B1-8218-44D6-AB5C-FEB9BF7A5AF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64145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14416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DF60BA-F34F-4148-8ECE-2AC9182848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035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1843B7-EE6F-4408-83E9-5E142D64843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5394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FA1E2-BF2B-4DB1-942C-7B321BC992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2722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F403F0-F216-4151-9C88-26DA09DBFE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654788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5E28E-7F8B-4C13-B565-DEADCCC518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4661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D0C064-7F4F-4D60-A2F6-D27DB2D8AD1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8356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2E4D82-900E-45C9-9B47-250F3A19BB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300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90B921-F306-49EC-9F5C-283026F39C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7138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C5D72-9F31-40F4-8904-6BF0912613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2315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B85F7-F8A2-4424-9E65-F79DB2274C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897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7E00F-D6A6-4E74-AFEE-17DAB9175E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12943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C1685-4CCD-4B17-BC42-33155CF320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24379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6AF443-9FFA-40BF-B4A7-0ECF3619DF9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59601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425C-66BC-4527-89CF-B96418E8AB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0639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7F4FB-0973-49A1-9349-7C035934A9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61263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5085E-C93C-44D4-98EE-85E2F666B97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864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4FE84-2CB1-443D-BDAD-100CE8D7E16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29729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4A433-3E54-4BB8-AF47-8C4DE2BC24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301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6935FA-CC9F-4CDE-A121-6202B3C4A0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227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9FD62-AE53-4BA0-88CE-40868F4909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50406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E1430-00AB-4B14-80EB-04B635714D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9247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C0FB0-8814-4840-9810-85D50672BD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0473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98D63-A11F-4859-88E8-86A75E4F03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2391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4798C1-DE21-4F37-93BA-513A448373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8737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52BA5-EF13-47A2-9F14-525DD1223D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714496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21CF1-7C67-4F86-8D43-DAB656925C1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65491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FA759-2407-4165-A478-4EEE688C0F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659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2A7AD-63AC-4467-BF3E-E7267A0674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9100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EC072-B042-4E25-9773-85EEB84D23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591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D718AB-55CC-4791-A81B-104AD69A41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51346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A18C31-52ED-4E76-83FE-BCA8EA54F9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75597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D14EF-35E0-415C-8366-2ABDC503943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2860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ADF4A-A90A-4EA3-B7EC-478CD25AC2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43652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4709FA-5412-40E0-9BDA-C037A4585C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2103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D7C5C-4427-4855-A43E-9919F2FD9F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3183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C18658-49FE-4FDD-A711-448DA8D5ABB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69037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869B5-4426-4DAE-A14B-F9CD7A3A1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96814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5977F-DF7C-4EA9-898E-3B313786FD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35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F9FA9-6211-411B-B296-EAC702A6DF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8054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326C21-2679-4289-8E41-4DD26CBEE6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4009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6CC0E-A444-4931-94F0-4CD13A06A2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193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F912F-1FC6-48E1-A1C7-8F37376A6B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539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F613E5-99D9-4804-8078-595D6C946D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192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1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46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35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AE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DF6E2ED-2386-4EE5-A1C9-63DE88D0F53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098" r:id="rId1"/>
    <p:sldLayoutId id="2147485099" r:id="rId2"/>
    <p:sldLayoutId id="2147485100" r:id="rId3"/>
    <p:sldLayoutId id="2147485101" r:id="rId4"/>
    <p:sldLayoutId id="2147485102" r:id="rId5"/>
    <p:sldLayoutId id="2147485103" r:id="rId6"/>
    <p:sldLayoutId id="2147485104" r:id="rId7"/>
    <p:sldLayoutId id="2147485105" r:id="rId8"/>
    <p:sldLayoutId id="2147485106" r:id="rId9"/>
    <p:sldLayoutId id="2147485107" r:id="rId10"/>
    <p:sldLayoutId id="2147485108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62175" y="6281738"/>
            <a:ext cx="4752975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3DD1BB7-F852-42E1-A276-0E9A9C36D5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4215" name="Line 7"/>
          <p:cNvSpPr>
            <a:spLocks noChangeShapeType="1"/>
          </p:cNvSpPr>
          <p:nvPr userDrawn="1"/>
        </p:nvSpPr>
        <p:spPr bwMode="auto">
          <a:xfrm>
            <a:off x="406400" y="1501775"/>
            <a:ext cx="8534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2056" name="Picture 8" descr="&quot;CMC Logo&quot;"/>
          <p:cNvPicPr>
            <a:picLocks noChangeAspect="1" noChangeArrowheads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276975"/>
            <a:ext cx="16287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513" y="6262688"/>
            <a:ext cx="232568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8" name="Line 10"/>
          <p:cNvSpPr>
            <a:spLocks noChangeShapeType="1"/>
          </p:cNvSpPr>
          <p:nvPr userDrawn="1"/>
        </p:nvSpPr>
        <p:spPr bwMode="auto">
          <a:xfrm>
            <a:off x="419100" y="6149975"/>
            <a:ext cx="8534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09" r:id="rId1"/>
    <p:sldLayoutId id="2147485110" r:id="rId2"/>
    <p:sldLayoutId id="2147485111" r:id="rId3"/>
    <p:sldLayoutId id="2147485112" r:id="rId4"/>
    <p:sldLayoutId id="2147485113" r:id="rId5"/>
    <p:sldLayoutId id="2147485114" r:id="rId6"/>
    <p:sldLayoutId id="2147485115" r:id="rId7"/>
    <p:sldLayoutId id="2147485116" r:id="rId8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AE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62175" y="6281738"/>
            <a:ext cx="4752975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D5DA302-0D0A-4A56-9D0F-A8637CF3A4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4215" name="Line 7"/>
          <p:cNvSpPr>
            <a:spLocks noChangeShapeType="1"/>
          </p:cNvSpPr>
          <p:nvPr userDrawn="1"/>
        </p:nvSpPr>
        <p:spPr bwMode="auto">
          <a:xfrm>
            <a:off x="406400" y="1501775"/>
            <a:ext cx="8534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3080" name="Picture 8" descr="&quot;CMC Logo&quot;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276975"/>
            <a:ext cx="16287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513" y="6262688"/>
            <a:ext cx="232568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8" name="Line 10"/>
          <p:cNvSpPr>
            <a:spLocks noChangeShapeType="1"/>
          </p:cNvSpPr>
          <p:nvPr userDrawn="1"/>
        </p:nvSpPr>
        <p:spPr bwMode="auto">
          <a:xfrm>
            <a:off x="419100" y="6149975"/>
            <a:ext cx="8534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7" r:id="rId1"/>
    <p:sldLayoutId id="2147485118" r:id="rId2"/>
    <p:sldLayoutId id="2147485119" r:id="rId3"/>
    <p:sldLayoutId id="2147485120" r:id="rId4"/>
    <p:sldLayoutId id="2147485121" r:id="rId5"/>
    <p:sldLayoutId id="2147485122" r:id="rId6"/>
    <p:sldLayoutId id="2147485123" r:id="rId7"/>
    <p:sldLayoutId id="2147485124" r:id="rId8"/>
    <p:sldLayoutId id="2147485125" r:id="rId9"/>
    <p:sldLayoutId id="2147485126" r:id="rId10"/>
    <p:sldLayoutId id="2147485127" r:id="rId11"/>
    <p:sldLayoutId id="2147485128" r:id="rId12"/>
    <p:sldLayoutId id="2147485129" r:id="rId13"/>
    <p:sldLayoutId id="2147485130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DAE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162175" y="6281738"/>
            <a:ext cx="4752975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/>
            </a:lvl1pPr>
          </a:lstStyle>
          <a:p>
            <a:pPr>
              <a:defRPr/>
            </a:pPr>
            <a:r>
              <a:rPr lang="en-US" dirty="0"/>
              <a:t>Evolution of U.S. Financial Markets</a:t>
            </a:r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i="1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767BE767-A94D-4343-A006-D6F03FB0EC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4215" name="Line 7"/>
          <p:cNvSpPr>
            <a:spLocks noChangeShapeType="1"/>
          </p:cNvSpPr>
          <p:nvPr userDrawn="1"/>
        </p:nvSpPr>
        <p:spPr bwMode="auto">
          <a:xfrm>
            <a:off x="406400" y="1501775"/>
            <a:ext cx="8534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4104" name="Picture 8" descr="&quot;CMC Logo&quot;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6276975"/>
            <a:ext cx="162877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513" y="6262688"/>
            <a:ext cx="2325687" cy="427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4218" name="Line 10"/>
          <p:cNvSpPr>
            <a:spLocks noChangeShapeType="1"/>
          </p:cNvSpPr>
          <p:nvPr userDrawn="1"/>
        </p:nvSpPr>
        <p:spPr bwMode="auto">
          <a:xfrm>
            <a:off x="419100" y="6149975"/>
            <a:ext cx="8534400" cy="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31" r:id="rId1"/>
    <p:sldLayoutId id="2147485132" r:id="rId2"/>
    <p:sldLayoutId id="2147485133" r:id="rId3"/>
    <p:sldLayoutId id="2147485134" r:id="rId4"/>
    <p:sldLayoutId id="2147485135" r:id="rId5"/>
    <p:sldLayoutId id="2147485136" r:id="rId6"/>
    <p:sldLayoutId id="2147485137" r:id="rId7"/>
    <p:sldLayoutId id="2147485138" r:id="rId8"/>
    <p:sldLayoutId id="2147485139" r:id="rId9"/>
    <p:sldLayoutId id="2147485140" r:id="rId10"/>
    <p:sldLayoutId id="2147485141" r:id="rId11"/>
    <p:sldLayoutId id="2147485142" r:id="rId12"/>
    <p:sldLayoutId id="2147485143" r:id="rId13"/>
    <p:sldLayoutId id="2147485144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emf"/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emf"/><Relationship Id="rId18" Type="http://schemas.openxmlformats.org/officeDocument/2006/relationships/hyperlink" Target="http://www.cbsx.com/" TargetMode="External"/><Relationship Id="rId26" Type="http://schemas.openxmlformats.org/officeDocument/2006/relationships/image" Target="../media/image19.png"/><Relationship Id="rId3" Type="http://schemas.openxmlformats.org/officeDocument/2006/relationships/image" Target="../media/image4.png"/><Relationship Id="rId21" Type="http://schemas.openxmlformats.org/officeDocument/2006/relationships/image" Target="../media/image16.png"/><Relationship Id="rId34" Type="http://schemas.openxmlformats.org/officeDocument/2006/relationships/image" Target="../media/image23.jpeg"/><Relationship Id="rId7" Type="http://schemas.openxmlformats.org/officeDocument/2006/relationships/hyperlink" Target="http://www.cboe.com/" TargetMode="External"/><Relationship Id="rId12" Type="http://schemas.openxmlformats.org/officeDocument/2006/relationships/image" Target="../media/image10.jpeg"/><Relationship Id="rId17" Type="http://schemas.openxmlformats.org/officeDocument/2006/relationships/image" Target="../media/image14.png"/><Relationship Id="rId25" Type="http://schemas.openxmlformats.org/officeDocument/2006/relationships/image" Target="../media/image18.png"/><Relationship Id="rId33" Type="http://schemas.openxmlformats.org/officeDocument/2006/relationships/hyperlink" Target="http://www.bidstrading.com/" TargetMode="External"/><Relationship Id="rId38" Type="http://schemas.openxmlformats.org/officeDocument/2006/relationships/image" Target="../media/image26.jpeg"/><Relationship Id="rId2" Type="http://schemas.openxmlformats.org/officeDocument/2006/relationships/hyperlink" Target="http://www.nyse.com/" TargetMode="External"/><Relationship Id="rId16" Type="http://schemas.openxmlformats.org/officeDocument/2006/relationships/image" Target="../media/image13.png"/><Relationship Id="rId20" Type="http://schemas.openxmlformats.org/officeDocument/2006/relationships/hyperlink" Target="http://cfe.cboe.com/" TargetMode="External"/><Relationship Id="rId29" Type="http://schemas.openxmlformats.org/officeDocument/2006/relationships/hyperlink" Target="http://www.convergex.com/" TargetMode="Externa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6.png"/><Relationship Id="rId11" Type="http://schemas.openxmlformats.org/officeDocument/2006/relationships/image" Target="../media/image9.jpeg"/><Relationship Id="rId24" Type="http://schemas.openxmlformats.org/officeDocument/2006/relationships/hyperlink" Target="http://www.theocc.com/default.jsp" TargetMode="External"/><Relationship Id="rId32" Type="http://schemas.openxmlformats.org/officeDocument/2006/relationships/image" Target="../media/image22.png"/><Relationship Id="rId37" Type="http://schemas.openxmlformats.org/officeDocument/2006/relationships/image" Target="../media/image25.jpeg"/><Relationship Id="rId5" Type="http://schemas.openxmlformats.org/officeDocument/2006/relationships/image" Target="../media/image5.png"/><Relationship Id="rId15" Type="http://schemas.openxmlformats.org/officeDocument/2006/relationships/image" Target="../media/image12.png"/><Relationship Id="rId23" Type="http://schemas.openxmlformats.org/officeDocument/2006/relationships/image" Target="../media/image17.png"/><Relationship Id="rId28" Type="http://schemas.openxmlformats.org/officeDocument/2006/relationships/image" Target="../media/image20.png"/><Relationship Id="rId36" Type="http://schemas.openxmlformats.org/officeDocument/2006/relationships/image" Target="../media/image24.png"/><Relationship Id="rId10" Type="http://schemas.openxmlformats.org/officeDocument/2006/relationships/image" Target="../media/image8.png"/><Relationship Id="rId19" Type="http://schemas.openxmlformats.org/officeDocument/2006/relationships/image" Target="../media/image15.png"/><Relationship Id="rId31" Type="http://schemas.openxmlformats.org/officeDocument/2006/relationships/hyperlink" Target="http://www.liquidnet.com/index.htm" TargetMode="External"/><Relationship Id="rId4" Type="http://schemas.openxmlformats.org/officeDocument/2006/relationships/hyperlink" Target="http://www.cmegroup.com/" TargetMode="External"/><Relationship Id="rId9" Type="http://schemas.openxmlformats.org/officeDocument/2006/relationships/hyperlink" Target="http://www.nasdaqtrader.com/" TargetMode="External"/><Relationship Id="rId14" Type="http://schemas.openxmlformats.org/officeDocument/2006/relationships/hyperlink" Target="http://www.c2exchange.com/" TargetMode="External"/><Relationship Id="rId22" Type="http://schemas.openxmlformats.org/officeDocument/2006/relationships/hyperlink" Target="http://www.dtcc.com/" TargetMode="External"/><Relationship Id="rId27" Type="http://schemas.openxmlformats.org/officeDocument/2006/relationships/hyperlink" Target="http://www.knight.com/investorRelations/AR/2009AR/index.asp" TargetMode="External"/><Relationship Id="rId30" Type="http://schemas.openxmlformats.org/officeDocument/2006/relationships/image" Target="../media/image21.png"/><Relationship Id="rId35" Type="http://schemas.openxmlformats.org/officeDocument/2006/relationships/hyperlink" Target="http://www.itg.com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emf"/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7"/>
          <p:cNvSpPr txBox="1">
            <a:spLocks noChangeArrowheads="1"/>
          </p:cNvSpPr>
          <p:nvPr/>
        </p:nvSpPr>
        <p:spPr bwMode="auto">
          <a:xfrm>
            <a:off x="762000" y="3105150"/>
            <a:ext cx="7696200" cy="3370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endParaRPr lang="en-US" altLang="en-US" sz="2400" b="1" i="1" dirty="0">
              <a:solidFill>
                <a:srgbClr val="CC3300"/>
              </a:solidFill>
              <a:latin typeface="Tahoma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altLang="en-US" sz="2400" b="1" i="1" dirty="0">
              <a:solidFill>
                <a:srgbClr val="CC3300"/>
              </a:solidFill>
              <a:latin typeface="Tahoma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altLang="en-US" sz="2400" b="1" i="1" dirty="0">
              <a:solidFill>
                <a:srgbClr val="CC3300"/>
              </a:solidFill>
              <a:latin typeface="Tahoma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400" b="1" i="1" dirty="0">
                <a:solidFill>
                  <a:srgbClr val="CC3300"/>
                </a:solidFill>
                <a:latin typeface="Tahoma" pitchFamily="34" charset="0"/>
              </a:rPr>
              <a:t>Q 1 2018</a:t>
            </a:r>
          </a:p>
          <a:p>
            <a:pPr algn="ctr" eaLnBrk="1" hangingPunct="1">
              <a:spcBef>
                <a:spcPct val="50000"/>
              </a:spcBef>
            </a:pPr>
            <a:endParaRPr lang="en-US" altLang="en-US" b="1" i="1" u="sng" dirty="0">
              <a:latin typeface="Tahoma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altLang="en-US" dirty="0">
              <a:latin typeface="Tahoma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endParaRPr lang="en-US" altLang="en-US" dirty="0">
              <a:latin typeface="Tahoma" pitchFamily="34" charset="0"/>
            </a:endParaRPr>
          </a:p>
        </p:txBody>
      </p:sp>
      <p:sp>
        <p:nvSpPr>
          <p:cNvPr id="41987" name="Text Box 8"/>
          <p:cNvSpPr txBox="1">
            <a:spLocks noChangeArrowheads="1"/>
          </p:cNvSpPr>
          <p:nvPr/>
        </p:nvSpPr>
        <p:spPr bwMode="auto">
          <a:xfrm>
            <a:off x="1965325" y="1560513"/>
            <a:ext cx="45116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endParaRPr lang="en-US" altLang="en-US" dirty="0"/>
          </a:p>
        </p:txBody>
      </p:sp>
      <p:sp>
        <p:nvSpPr>
          <p:cNvPr id="41988" name="Text Box 10"/>
          <p:cNvSpPr txBox="1">
            <a:spLocks noChangeArrowheads="1"/>
          </p:cNvSpPr>
          <p:nvPr/>
        </p:nvSpPr>
        <p:spPr bwMode="auto">
          <a:xfrm>
            <a:off x="38100" y="1400274"/>
            <a:ext cx="9144000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>
                <a:solidFill>
                  <a:srgbClr val="002060"/>
                </a:solidFill>
                <a:latin typeface="Tahoma" pitchFamily="34" charset="0"/>
              </a:rPr>
              <a:t>EVOLUTION OF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>
                <a:solidFill>
                  <a:srgbClr val="002060"/>
                </a:solidFill>
                <a:latin typeface="Tahoma" pitchFamily="34" charset="0"/>
              </a:rPr>
              <a:t>U.S. FINANCIAL MARKETS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200" b="1" u="sng" dirty="0">
                <a:solidFill>
                  <a:srgbClr val="002060"/>
                </a:solidFill>
                <a:latin typeface="Tahoma" pitchFamily="34" charset="0"/>
              </a:rPr>
              <a:t>2000-2018</a:t>
            </a:r>
          </a:p>
        </p:txBody>
      </p:sp>
      <p:pic>
        <p:nvPicPr>
          <p:cNvPr id="41989" name="Picture 11" descr="TCL Logo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511800"/>
            <a:ext cx="3784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Content Placeholder 2"/>
          <p:cNvSpPr>
            <a:spLocks noGrp="1"/>
          </p:cNvSpPr>
          <p:nvPr>
            <p:ph idx="1"/>
          </p:nvPr>
        </p:nvSpPr>
        <p:spPr>
          <a:xfrm>
            <a:off x="457200" y="1272620"/>
            <a:ext cx="8229600" cy="4853544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Growth of electronic trading / elimination of open outcry </a:t>
            </a:r>
          </a:p>
          <a:p>
            <a:pPr eaLnBrk="1" hangingPunct="1"/>
            <a:r>
              <a:rPr lang="en-US" altLang="en-US" sz="2400" dirty="0"/>
              <a:t>Decimalization, penny quoting, spread compression</a:t>
            </a:r>
          </a:p>
          <a:p>
            <a:pPr eaLnBrk="1" hangingPunct="1"/>
            <a:r>
              <a:rPr lang="en-US" altLang="en-US" sz="2400" dirty="0"/>
              <a:t>Preferencing of orders, payment for order flow</a:t>
            </a:r>
          </a:p>
          <a:p>
            <a:pPr eaLnBrk="1" hangingPunct="1"/>
            <a:r>
              <a:rPr lang="en-US" altLang="en-US" sz="2400" dirty="0"/>
              <a:t>Exchange acquisitions</a:t>
            </a:r>
          </a:p>
          <a:p>
            <a:pPr eaLnBrk="1" hangingPunct="1"/>
            <a:r>
              <a:rPr lang="en-US" altLang="en-US" sz="2400" dirty="0"/>
              <a:t>Algorithmic and high frequency trading, new order types</a:t>
            </a:r>
          </a:p>
          <a:p>
            <a:pPr eaLnBrk="1" hangingPunct="1"/>
            <a:r>
              <a:rPr lang="en-US" altLang="en-US" sz="2400" dirty="0"/>
              <a:t>Banks exited market making, prop trading firms moved in</a:t>
            </a:r>
          </a:p>
          <a:p>
            <a:pPr eaLnBrk="1" hangingPunct="1"/>
            <a:r>
              <a:rPr lang="en-US" altLang="en-US" sz="2400" dirty="0"/>
              <a:t>Market fragmentation and evolution of new players - 5 markets are now 14!</a:t>
            </a:r>
          </a:p>
        </p:txBody>
      </p:sp>
      <p:sp>
        <p:nvSpPr>
          <p:cNvPr id="5325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5325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4B89926-E9F9-42EA-8C8B-0399A0AE9C7B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10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sp>
        <p:nvSpPr>
          <p:cNvPr id="53253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u="sng" dirty="0">
                <a:solidFill>
                  <a:srgbClr val="002060"/>
                </a:solidFill>
              </a:rPr>
              <a:t>What Happened 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 u="sng" dirty="0">
                <a:solidFill>
                  <a:srgbClr val="002060"/>
                </a:solidFill>
              </a:rPr>
              <a:t>U.S. Futures</a:t>
            </a:r>
            <a:r>
              <a:rPr lang="en-US" altLang="en-US" b="1" u="sng" dirty="0">
                <a:solidFill>
                  <a:srgbClr val="002060"/>
                </a:solidFill>
              </a:rPr>
              <a:t> </a:t>
            </a:r>
            <a:r>
              <a:rPr lang="en-US" altLang="en-US" sz="3600" b="1" u="sng" dirty="0">
                <a:solidFill>
                  <a:srgbClr val="002060"/>
                </a:solidFill>
              </a:rPr>
              <a:t>Markets</a:t>
            </a:r>
            <a:endParaRPr lang="en-US" alt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chemeClr val="accent1">
              <a:lumMod val="9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2000</a:t>
            </a:r>
            <a:r>
              <a:rPr lang="en-US" dirty="0"/>
              <a:t>	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2018</a:t>
            </a:r>
          </a:p>
        </p:txBody>
      </p:sp>
      <p:sp>
        <p:nvSpPr>
          <p:cNvPr id="54277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54278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F7D59A-77EB-4134-9330-83206D955A1E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11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sp>
        <p:nvSpPr>
          <p:cNvPr id="54279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362200"/>
            <a:ext cx="4038600" cy="3763963"/>
          </a:xfrm>
        </p:spPr>
        <p:txBody>
          <a:bodyPr/>
          <a:lstStyle/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</p:txBody>
      </p:sp>
      <p:pic>
        <p:nvPicPr>
          <p:cNvPr id="54280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3150" y="2330450"/>
            <a:ext cx="2808288" cy="3440112"/>
          </a:xfrm>
          <a:noFill/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62254" y="2298644"/>
            <a:ext cx="2807315" cy="433176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Content Placeholder 2"/>
          <p:cNvSpPr>
            <a:spLocks noGrp="1"/>
          </p:cNvSpPr>
          <p:nvPr>
            <p:ph idx="1"/>
          </p:nvPr>
        </p:nvSpPr>
        <p:spPr>
          <a:xfrm>
            <a:off x="457200" y="1225486"/>
            <a:ext cx="8229600" cy="4900678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Growth of electronic trading / elimination of open outcry trading</a:t>
            </a:r>
          </a:p>
          <a:p>
            <a:pPr eaLnBrk="1" hangingPunct="1"/>
            <a:r>
              <a:rPr lang="en-US" altLang="en-US" sz="2400" dirty="0"/>
              <a:t>Exchanges demutualized, went public; exchange consolidation and globalization</a:t>
            </a:r>
          </a:p>
          <a:p>
            <a:pPr eaLnBrk="1" hangingPunct="1"/>
            <a:r>
              <a:rPr lang="en-US" altLang="en-US" sz="2400" dirty="0"/>
              <a:t>Demise of Enron, Lehman, MF Global, Peregrine</a:t>
            </a:r>
          </a:p>
          <a:p>
            <a:pPr eaLnBrk="1" hangingPunct="1"/>
            <a:r>
              <a:rPr lang="en-US" altLang="en-US" sz="2400" dirty="0"/>
              <a:t>Introduction of new players - some came, some went</a:t>
            </a:r>
          </a:p>
          <a:p>
            <a:pPr eaLnBrk="1" hangingPunct="1"/>
            <a:r>
              <a:rPr lang="en-US" altLang="en-US" sz="2400" dirty="0"/>
              <a:t>Direct market access and co-location</a:t>
            </a:r>
          </a:p>
          <a:p>
            <a:pPr eaLnBrk="1" hangingPunct="1"/>
            <a:r>
              <a:rPr lang="en-US" altLang="en-US" sz="2400" dirty="0"/>
              <a:t>New products that align risk to users needs</a:t>
            </a:r>
          </a:p>
          <a:p>
            <a:pPr eaLnBrk="1" hangingPunct="1"/>
            <a:r>
              <a:rPr lang="en-US" altLang="en-US" sz="2400" dirty="0"/>
              <a:t>Convergence of OTC and ETD products - rise of OTC clearing, futures look-alikes</a:t>
            </a:r>
          </a:p>
          <a:p>
            <a:pPr eaLnBrk="1" hangingPunct="1"/>
            <a:r>
              <a:rPr lang="en-US" altLang="en-US" sz="2400" dirty="0"/>
              <a:t>Portfolio margining.</a:t>
            </a:r>
          </a:p>
        </p:txBody>
      </p:sp>
      <p:sp>
        <p:nvSpPr>
          <p:cNvPr id="55299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553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E3EC0A5-D5AA-4065-A9EF-832A07AB6690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12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sp>
        <p:nvSpPr>
          <p:cNvPr id="55301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u="sng" dirty="0">
                <a:solidFill>
                  <a:srgbClr val="002060"/>
                </a:solidFill>
              </a:rPr>
              <a:t>What Happened 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 u="sng" dirty="0">
                <a:solidFill>
                  <a:srgbClr val="002060"/>
                </a:solidFill>
              </a:rPr>
              <a:t>U.S. Clearing Houses</a:t>
            </a:r>
            <a:endParaRPr lang="en-US" alt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chemeClr val="accent1">
              <a:lumMod val="9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2000</a:t>
            </a:r>
            <a:r>
              <a:rPr lang="en-US" dirty="0"/>
              <a:t>	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2018</a:t>
            </a:r>
          </a:p>
        </p:txBody>
      </p:sp>
      <p:sp>
        <p:nvSpPr>
          <p:cNvPr id="5632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56326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F3E0F87-1072-4144-AFA4-A65BF2131F53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13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pic>
        <p:nvPicPr>
          <p:cNvPr id="56327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287588"/>
            <a:ext cx="4040188" cy="3725862"/>
          </a:xfrm>
          <a:noFill/>
        </p:spPr>
      </p:pic>
      <p:pic>
        <p:nvPicPr>
          <p:cNvPr id="4098" name="Picture 2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3600" y="2326100"/>
            <a:ext cx="4025900" cy="289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/>
              <a:t>Global clearing member consolidation (Bear Stearns, Jefferies Bache, Lehman Bros., MF Global)</a:t>
            </a:r>
          </a:p>
          <a:p>
            <a:pPr eaLnBrk="1" hangingPunct="1"/>
            <a:r>
              <a:rPr lang="en-US" altLang="en-US" sz="2400" dirty="0"/>
              <a:t>Exchange-owned vs member-controlled clearing houses</a:t>
            </a:r>
          </a:p>
          <a:p>
            <a:pPr eaLnBrk="1" hangingPunct="1"/>
            <a:r>
              <a:rPr lang="en-US" altLang="en-US" sz="2400" dirty="0"/>
              <a:t>Clearing house “silos” versus non-profit, industry utilities</a:t>
            </a:r>
          </a:p>
          <a:p>
            <a:pPr eaLnBrk="1" hangingPunct="1"/>
            <a:r>
              <a:rPr lang="en-US" altLang="en-US" sz="2400" dirty="0"/>
              <a:t>Introduction of new products: futures look-alikes, portfolio margining and cleared OTC products as new revenue streams</a:t>
            </a:r>
          </a:p>
          <a:p>
            <a:pPr eaLnBrk="1" hangingPunct="1"/>
            <a:r>
              <a:rPr lang="en-US" altLang="en-US" sz="2400" dirty="0"/>
              <a:t>Convergence of OTC and ETD products</a:t>
            </a:r>
          </a:p>
          <a:p>
            <a:pPr eaLnBrk="1" hangingPunct="1"/>
            <a:r>
              <a:rPr lang="en-US" altLang="en-US" sz="2400" dirty="0"/>
              <a:t>Cross-margining of cleared futures vs OTC swaps.</a:t>
            </a:r>
          </a:p>
        </p:txBody>
      </p:sp>
      <p:sp>
        <p:nvSpPr>
          <p:cNvPr id="5734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5734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53D3D85-6F3D-437F-9BE1-F52BB5B06914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14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sp>
        <p:nvSpPr>
          <p:cNvPr id="5734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u="sng" dirty="0">
                <a:solidFill>
                  <a:srgbClr val="002060"/>
                </a:solidFill>
              </a:rPr>
              <a:t>What Happened 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 u="sng" dirty="0">
                <a:solidFill>
                  <a:srgbClr val="002060"/>
                </a:solidFill>
              </a:rPr>
              <a:t>Conclusions</a:t>
            </a:r>
          </a:p>
        </p:txBody>
      </p:sp>
      <p:sp>
        <p:nvSpPr>
          <p:cNvPr id="583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US market structure is evolutionary</a:t>
            </a:r>
          </a:p>
          <a:p>
            <a:r>
              <a:rPr lang="en-US" altLang="en-US" sz="2400" dirty="0"/>
              <a:t>Players need to be faster, cheaper, better providers of services</a:t>
            </a:r>
          </a:p>
          <a:p>
            <a:r>
              <a:rPr lang="en-US" altLang="en-US" sz="2400" dirty="0"/>
              <a:t>Potential opportunities/inroads/threats from distributed ledger technologies (block chain) </a:t>
            </a:r>
          </a:p>
          <a:p>
            <a:r>
              <a:rPr lang="en-US" altLang="en-US" sz="2400" dirty="0"/>
              <a:t>Greatest regulatory changes in over 75 years</a:t>
            </a:r>
          </a:p>
          <a:p>
            <a:r>
              <a:rPr lang="en-US" altLang="en-US" sz="2400" dirty="0"/>
              <a:t>Continued need for technology investments – capacity, compliance, productivity, competitive edge.</a:t>
            </a:r>
          </a:p>
          <a:p>
            <a:endParaRPr lang="en-US" altLang="en-US" sz="2400" dirty="0"/>
          </a:p>
          <a:p>
            <a:endParaRPr lang="en-US" altLang="en-US" sz="2400" dirty="0"/>
          </a:p>
        </p:txBody>
      </p:sp>
      <p:sp>
        <p:nvSpPr>
          <p:cNvPr id="58372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583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E366E78-818D-4277-9BA7-869C72D0A034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15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pic>
        <p:nvPicPr>
          <p:cNvPr id="6" name="Picture 11" descr="TCL Logo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6362" y="5287963"/>
            <a:ext cx="3784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450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7FD771C-EF86-460D-A815-6C57665A65A6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2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sp>
        <p:nvSpPr>
          <p:cNvPr id="45060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u="sng" dirty="0">
                <a:solidFill>
                  <a:srgbClr val="002060"/>
                </a:solidFill>
              </a:rPr>
              <a:t>How Do You Navigate </a:t>
            </a:r>
            <a:br>
              <a:rPr lang="en-US" altLang="en-US" sz="3600" b="1" u="sng" dirty="0">
                <a:solidFill>
                  <a:srgbClr val="002060"/>
                </a:solidFill>
              </a:rPr>
            </a:br>
            <a:r>
              <a:rPr lang="en-US" altLang="en-US" sz="3600" b="1" u="sng" dirty="0">
                <a:solidFill>
                  <a:srgbClr val="002060"/>
                </a:solidFill>
              </a:rPr>
              <a:t>Today’s Markets?</a:t>
            </a:r>
          </a:p>
        </p:txBody>
      </p:sp>
      <p:sp>
        <p:nvSpPr>
          <p:cNvPr id="45061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Confused about how the U.S. markets work?  </a:t>
            </a:r>
          </a:p>
          <a:p>
            <a:r>
              <a:rPr lang="en-US" altLang="en-US" sz="2400" dirty="0"/>
              <a:t>If you did not have a solid grasp of the U.S. market structure back in 2000 (prior to Reg. NMS), you will probably have a tough time navigating the various players and their value proposition today</a:t>
            </a:r>
          </a:p>
          <a:p>
            <a:r>
              <a:rPr lang="en-US" altLang="en-US" sz="2400" dirty="0"/>
              <a:t>The markets have evolved - what does the landscape look like today?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b="1" u="sng" dirty="0">
                <a:solidFill>
                  <a:srgbClr val="002060"/>
                </a:solidFill>
              </a:rPr>
              <a:t>Today’s Market Landscape</a:t>
            </a:r>
          </a:p>
        </p:txBody>
      </p:sp>
      <p:sp>
        <p:nvSpPr>
          <p:cNvPr id="4608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4608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D3ECE9-6019-405F-BC83-4888BA16133A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3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pic>
        <p:nvPicPr>
          <p:cNvPr id="46085" name="Picture 2" descr="NYSE Euronext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" y="1277938"/>
            <a:ext cx="1400175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6" name="Picture 6" descr="http://www.cmegroup.com/images/cmeGroupLogo.gif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0275" y="1255713"/>
            <a:ext cx="1885950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7" name="Picture 8" descr="IntercontinentalExchange, Inc. Log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5" y="1244600"/>
            <a:ext cx="1619250" cy="85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8" name="Picture 10" descr="CBOE: Chicago Board Options Exchange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75" y="2112963"/>
            <a:ext cx="1279525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0" name="Picture 14" descr="Return to the NASDAQTrader.com homepage">
            <a:hlinkClick r:id="rId9"/>
          </p:cNvPr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2361" y="2187575"/>
            <a:ext cx="2247639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1" name="Picture 18" descr="BATS Trading: U.S. Stock Exchange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" y="2798763"/>
            <a:ext cx="19621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2" name="Picture 20" descr="BATS Trading: U.S. Stock Exchange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450" y="3319463"/>
            <a:ext cx="1987550" cy="7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3" name="Picture 2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8350" y="2749550"/>
            <a:ext cx="3359048" cy="65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4" name="Picture 26" descr="C2 - Home">
            <a:hlinkClick r:id="rId14"/>
          </p:cNvPr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5098" y="2171701"/>
            <a:ext cx="1685925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6" name="Picture 30" descr="Minneapolis Grain Exchange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5" y="3421063"/>
            <a:ext cx="19431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7" name="Picture 32" descr="http://www.onechicago.com/images/OneChicagoLogo1.png"/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75" y="4445000"/>
            <a:ext cx="2155825" cy="664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8" name="Picture 34" descr="CBSX - CBOE Stock Exchange">
            <a:hlinkClick r:id="rId18"/>
          </p:cNvPr>
          <p:cNvPicPr>
            <a:picLocks noChangeAspect="1" noChangeArrowheads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6150" y="2860675"/>
            <a:ext cx="2222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99" name="Picture 38" descr="CFE - Home">
            <a:hlinkClick r:id="rId20"/>
          </p:cNvPr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5375" y="3294063"/>
            <a:ext cx="2085975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0" name="Picture 40" descr="Depository Trust &amp; Clearing Corporation">
            <a:hlinkClick r:id="rId22"/>
          </p:cNvPr>
          <p:cNvPicPr>
            <a:picLocks noChangeAspect="1" noChangeArrowheads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6598" y="1234463"/>
            <a:ext cx="11144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1" name="Picture 42" descr="OCC">
            <a:hlinkClick r:id="rId24"/>
          </p:cNvPr>
          <p:cNvPicPr>
            <a:picLocks noChangeAspect="1" noChangeArrowheads="1"/>
          </p:cNvPicPr>
          <p:nvPr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5706" y="1259127"/>
            <a:ext cx="1338679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5" name="Picture 52" descr="CHX"/>
          <p:cNvPicPr>
            <a:picLocks noChangeAspect="1" noChangeArrowheads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1909" y="4166456"/>
            <a:ext cx="1254125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7" name="Picture 60" descr="http://www.knight.com/investorRelations/AR/2009AR/images/logo.gif">
            <a:hlinkClick r:id="rId27"/>
          </p:cNvPr>
          <p:cNvPicPr>
            <a:picLocks noChangeAspect="1" noChangeArrowheads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385" y="3435400"/>
            <a:ext cx="1409700" cy="68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8" name="Picture 62" descr="http://www.convergex.com/images/logo.gif">
            <a:hlinkClick r:id="rId29" tooltip="BNY ConvergEx - Home"/>
          </p:cNvPr>
          <p:cNvPicPr>
            <a:picLocks noChangeAspect="1" noChangeArrowheads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7525" y="2155826"/>
            <a:ext cx="2244528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09" name="Picture 64" descr="http://www.liquidnet.com/img/logo.gif">
            <a:hlinkClick r:id="rId31"/>
          </p:cNvPr>
          <p:cNvPicPr>
            <a:picLocks noChangeAspect="1" noChangeArrowheads="1"/>
          </p:cNvPicPr>
          <p:nvPr/>
        </p:nvPicPr>
        <p:blipFill>
          <a:blip r:embed="rId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860" y="4167287"/>
            <a:ext cx="21812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10" name="Picture 66" descr="BIDS Trading Logo">
            <a:hlinkClick r:id="rId33"/>
          </p:cNvPr>
          <p:cNvPicPr>
            <a:picLocks noChangeAspect="1" noChangeArrowheads="1"/>
          </p:cNvPicPr>
          <p:nvPr/>
        </p:nvPicPr>
        <p:blipFill>
          <a:blip r:embed="rId3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1062" y="4173574"/>
            <a:ext cx="1727200" cy="663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14" name="Picture 75" descr="ITG">
            <a:hlinkClick r:id="rId35"/>
          </p:cNvPr>
          <p:cNvPicPr>
            <a:picLocks noChangeAspect="1" noChangeArrowheads="1"/>
          </p:cNvPicPr>
          <p:nvPr/>
        </p:nvPicPr>
        <p:blipFill>
          <a:blip r:embed="rId3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0960" y="5033128"/>
            <a:ext cx="214312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15" name="Picture 38"/>
          <p:cNvPicPr>
            <a:picLocks noChangeAspect="1" noChangeArrowheads="1"/>
          </p:cNvPicPr>
          <p:nvPr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6048" y="5071227"/>
            <a:ext cx="2339658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116" name="Picture 39"/>
          <p:cNvPicPr>
            <a:picLocks noChangeAspect="1" noChangeArrowheads="1"/>
          </p:cNvPicPr>
          <p:nvPr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709" y="5129212"/>
            <a:ext cx="2235200" cy="7175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Content Placeholder 2"/>
          <p:cNvSpPr>
            <a:spLocks noGrp="1"/>
          </p:cNvSpPr>
          <p:nvPr>
            <p:ph idx="1"/>
          </p:nvPr>
        </p:nvSpPr>
        <p:spPr>
          <a:xfrm>
            <a:off x="457200" y="1422400"/>
            <a:ext cx="8229600" cy="4703763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Growth of electronic trading / contraction of open outcry: equities, options and futures; spread compression</a:t>
            </a:r>
          </a:p>
          <a:p>
            <a:pPr eaLnBrk="1" hangingPunct="1"/>
            <a:r>
              <a:rPr lang="en-US" altLang="en-US" sz="2400" dirty="0"/>
              <a:t>Growing sophistication of the buy side</a:t>
            </a:r>
          </a:p>
          <a:p>
            <a:pPr eaLnBrk="1" hangingPunct="1"/>
            <a:r>
              <a:rPr lang="en-US" altLang="en-US" sz="2400" dirty="0"/>
              <a:t>The Internet has matured, so has trading technology</a:t>
            </a:r>
          </a:p>
          <a:p>
            <a:pPr eaLnBrk="1" hangingPunct="1"/>
            <a:r>
              <a:rPr lang="en-US" altLang="en-US" sz="2400" dirty="0"/>
              <a:t>Evolution of financial technologies (FinTech)</a:t>
            </a:r>
          </a:p>
          <a:p>
            <a:pPr eaLnBrk="1" hangingPunct="1"/>
            <a:r>
              <a:rPr lang="en-US" altLang="en-US" sz="2400" dirty="0"/>
              <a:t>Demutualization evolution of exchange business and revenue models, market makers, payment for order flow (maker-taker, taker-maker)</a:t>
            </a:r>
          </a:p>
          <a:p>
            <a:pPr eaLnBrk="1" hangingPunct="1"/>
            <a:r>
              <a:rPr lang="en-US" altLang="en-US" sz="2400" dirty="0"/>
              <a:t>Exchange mergers and acquisitions, globalization of markets.</a:t>
            </a:r>
          </a:p>
        </p:txBody>
      </p:sp>
      <p:sp>
        <p:nvSpPr>
          <p:cNvPr id="4710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4710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99DD484-E1FA-48D5-B687-E03A5E57658A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4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sp>
        <p:nvSpPr>
          <p:cNvPr id="47109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u="sng" dirty="0">
                <a:solidFill>
                  <a:srgbClr val="002060"/>
                </a:solidFill>
              </a:rPr>
              <a:t>Global Trends / Background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Content Placeholder 2"/>
          <p:cNvSpPr>
            <a:spLocks noGrp="1"/>
          </p:cNvSpPr>
          <p:nvPr>
            <p:ph idx="1"/>
          </p:nvPr>
        </p:nvSpPr>
        <p:spPr>
          <a:xfrm>
            <a:off x="457200" y="1244600"/>
            <a:ext cx="8229600" cy="4881563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Maturity of prime brokerage business model</a:t>
            </a:r>
          </a:p>
          <a:p>
            <a:pPr eaLnBrk="1" hangingPunct="1"/>
            <a:r>
              <a:rPr lang="en-US" altLang="en-US" sz="2400" dirty="0"/>
              <a:t>Direct market access (DMA)</a:t>
            </a:r>
          </a:p>
          <a:p>
            <a:pPr eaLnBrk="1" hangingPunct="1"/>
            <a:r>
              <a:rPr lang="en-US" altLang="en-US" sz="2400" dirty="0"/>
              <a:t>Impacts from de-leveraging and residual effects of the global financial crisis, post-Lehman Bros.</a:t>
            </a:r>
          </a:p>
          <a:p>
            <a:pPr eaLnBrk="1" hangingPunct="1"/>
            <a:r>
              <a:rPr lang="en-US" altLang="en-US" sz="2400" dirty="0"/>
              <a:t>Continued market fragmentation – equities and options</a:t>
            </a:r>
          </a:p>
          <a:p>
            <a:pPr eaLnBrk="1" hangingPunct="1"/>
            <a:r>
              <a:rPr lang="en-US" altLang="en-US" sz="2400" dirty="0"/>
              <a:t>Regulatory evolution:</a:t>
            </a:r>
          </a:p>
          <a:p>
            <a:pPr lvl="1" eaLnBrk="1" hangingPunct="1"/>
            <a:r>
              <a:rPr lang="en-US" altLang="en-US" sz="2400" dirty="0"/>
              <a:t>Commodity Futures Modernization Act (2000)</a:t>
            </a:r>
          </a:p>
          <a:p>
            <a:pPr lvl="1" eaLnBrk="1" hangingPunct="1"/>
            <a:r>
              <a:rPr lang="en-US" altLang="en-US" sz="2400" dirty="0"/>
              <a:t>SEC Reg. NMS, demise of the InterMarket Trading System for equities (2005)</a:t>
            </a:r>
          </a:p>
          <a:p>
            <a:pPr lvl="1" eaLnBrk="1" hangingPunct="1"/>
            <a:r>
              <a:rPr lang="en-US" altLang="en-US" sz="2400" dirty="0"/>
              <a:t>Dodd-Frank Act regulations</a:t>
            </a:r>
          </a:p>
          <a:p>
            <a:pPr lvl="1" eaLnBrk="1" hangingPunct="1"/>
            <a:r>
              <a:rPr lang="en-US" altLang="en-US" sz="2400" dirty="0"/>
              <a:t>MiFID, MiFIR.</a:t>
            </a:r>
          </a:p>
          <a:p>
            <a:pPr lvl="1" eaLnBrk="1" hangingPunct="1"/>
            <a:endParaRPr lang="en-US" altLang="en-US" sz="2400" dirty="0"/>
          </a:p>
        </p:txBody>
      </p:sp>
      <p:sp>
        <p:nvSpPr>
          <p:cNvPr id="4813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4813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8517BDA-085B-4DF3-8D32-F32F9E1BD1F6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5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sp>
        <p:nvSpPr>
          <p:cNvPr id="48133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1800" b="1" u="sng" dirty="0">
                <a:solidFill>
                  <a:srgbClr val="002060"/>
                </a:solidFill>
              </a:rPr>
              <a:t>Global Trends / Background (Cont’d) 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457200" y="1346200"/>
            <a:ext cx="8229600" cy="4779963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Evolution of market making from bank-dominated MMs to proprietary trading firms</a:t>
            </a:r>
          </a:p>
          <a:p>
            <a:pPr eaLnBrk="1" hangingPunct="1"/>
            <a:r>
              <a:rPr lang="en-US" altLang="en-US" sz="2400" dirty="0"/>
              <a:t>Inter-relationship of asset classes, markets</a:t>
            </a:r>
          </a:p>
          <a:p>
            <a:pPr eaLnBrk="1" hangingPunct="1"/>
            <a:r>
              <a:rPr lang="en-US" altLang="en-US" sz="2400" dirty="0"/>
              <a:t>Portfolio margining</a:t>
            </a:r>
          </a:p>
          <a:p>
            <a:pPr eaLnBrk="1" hangingPunct="1"/>
            <a:r>
              <a:rPr lang="en-US" altLang="en-US" sz="2400" dirty="0"/>
              <a:t>Growth of algorithmic and high-frequency trading</a:t>
            </a:r>
          </a:p>
          <a:p>
            <a:pPr eaLnBrk="1" hangingPunct="1"/>
            <a:r>
              <a:rPr lang="en-US" altLang="en-US" sz="2400" dirty="0"/>
              <a:t>Proximity hosting (co-location)</a:t>
            </a:r>
          </a:p>
          <a:p>
            <a:pPr eaLnBrk="1" hangingPunct="1"/>
            <a:r>
              <a:rPr lang="en-US" altLang="en-US" sz="2400" dirty="0"/>
              <a:t>Demise of Lehman Bros., MF Global</a:t>
            </a:r>
          </a:p>
          <a:p>
            <a:pPr eaLnBrk="1" hangingPunct="1">
              <a:buFontTx/>
              <a:buNone/>
            </a:pPr>
            <a:endParaRPr lang="en-US" altLang="en-US" sz="2400" dirty="0"/>
          </a:p>
          <a:p>
            <a:pPr eaLnBrk="1" hangingPunct="1"/>
            <a:r>
              <a:rPr lang="en-US" altLang="en-US" sz="2400" b="1" i="1" dirty="0"/>
              <a:t>The market is evolutionary, not (necessarily) revolutionary!</a:t>
            </a:r>
          </a:p>
          <a:p>
            <a:pPr eaLnBrk="1" hangingPunct="1"/>
            <a:endParaRPr lang="en-US" altLang="en-US" sz="2400" dirty="0"/>
          </a:p>
        </p:txBody>
      </p:sp>
      <p:sp>
        <p:nvSpPr>
          <p:cNvPr id="4915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4915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666E992-03DD-4CF8-8883-4A926B50FA46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6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sp>
        <p:nvSpPr>
          <p:cNvPr id="49157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altLang="en-US" sz="1800" b="1" u="sng" dirty="0">
                <a:solidFill>
                  <a:srgbClr val="002060"/>
                </a:solidFill>
              </a:rPr>
              <a:t>Global Trends / Background (Cont’d) 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312738"/>
            <a:ext cx="8229600" cy="1143000"/>
          </a:xfrm>
        </p:spPr>
        <p:txBody>
          <a:bodyPr/>
          <a:lstStyle/>
          <a:p>
            <a:r>
              <a:rPr lang="en-US" altLang="en-US" sz="3600" b="1" u="sng" dirty="0">
                <a:solidFill>
                  <a:srgbClr val="002060"/>
                </a:solidFill>
              </a:rPr>
              <a:t>U.S. Equities</a:t>
            </a:r>
            <a:r>
              <a:rPr lang="en-US" altLang="en-US" b="1" u="sng" dirty="0">
                <a:solidFill>
                  <a:srgbClr val="002060"/>
                </a:solidFill>
              </a:rPr>
              <a:t> </a:t>
            </a:r>
            <a:r>
              <a:rPr lang="en-US" altLang="en-US" sz="3600" b="1" u="sng" dirty="0">
                <a:solidFill>
                  <a:srgbClr val="002060"/>
                </a:solidFill>
              </a:rPr>
              <a:t>Markets</a:t>
            </a:r>
            <a:endParaRPr lang="en-US" alt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chemeClr val="accent1">
              <a:lumMod val="9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2000</a:t>
            </a:r>
            <a:r>
              <a:rPr lang="en-US" dirty="0"/>
              <a:t>	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2018</a:t>
            </a:r>
          </a:p>
        </p:txBody>
      </p:sp>
      <p:sp useBgFill="1">
        <p:nvSpPr>
          <p:cNvPr id="50181" name="Footer Placeholder 6"/>
          <p:cNvSpPr>
            <a:spLocks noGrp="1"/>
          </p:cNvSpPr>
          <p:nvPr>
            <p:ph type="ftr" sz="quarter" idx="11"/>
          </p:nvPr>
        </p:nvSpPr>
        <p:spPr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189532"/>
            <a:ext cx="4040188" cy="3921973"/>
          </a:xfrm>
          <a:prstGeom prst="rect">
            <a:avLst/>
          </a:prstGeom>
          <a:noFill/>
          <a:ln w="9525">
            <a:solidFill>
              <a:schemeClr val="accent5"/>
            </a:solidFill>
            <a:miter lim="800000"/>
            <a:headEnd/>
            <a:tailEnd/>
          </a:ln>
          <a:effectLst/>
        </p:spPr>
      </p:pic>
      <p:sp>
        <p:nvSpPr>
          <p:cNvPr id="50182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2E5B6DA-F485-4994-90B6-9E159F984C1F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7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8945" y="2345109"/>
            <a:ext cx="4627935" cy="3507052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Content Placeholder 2"/>
          <p:cNvSpPr>
            <a:spLocks noGrp="1"/>
          </p:cNvSpPr>
          <p:nvPr>
            <p:ph idx="1"/>
          </p:nvPr>
        </p:nvSpPr>
        <p:spPr>
          <a:xfrm>
            <a:off x="457200" y="1348034"/>
            <a:ext cx="8229600" cy="4778130"/>
          </a:xfrm>
        </p:spPr>
        <p:txBody>
          <a:bodyPr/>
          <a:lstStyle/>
          <a:p>
            <a:pPr eaLnBrk="1" hangingPunct="1"/>
            <a:r>
              <a:rPr lang="en-US" altLang="en-US" sz="2400" dirty="0"/>
              <a:t>Implementation of SEC Reg. NMS, demise of the Inter-market Trading System</a:t>
            </a:r>
          </a:p>
          <a:p>
            <a:pPr eaLnBrk="1" hangingPunct="1"/>
            <a:r>
              <a:rPr lang="en-US" altLang="en-US" sz="2400" dirty="0"/>
              <a:t>Exchanges demutualized, went public</a:t>
            </a:r>
          </a:p>
          <a:p>
            <a:pPr eaLnBrk="1" hangingPunct="1"/>
            <a:r>
              <a:rPr lang="en-US" altLang="en-US" sz="2400" dirty="0"/>
              <a:t>Exchange consolidation, continued globalization</a:t>
            </a:r>
          </a:p>
          <a:p>
            <a:pPr eaLnBrk="1" hangingPunct="1"/>
            <a:r>
              <a:rPr lang="en-US" altLang="en-US" sz="2400" dirty="0"/>
              <a:t>Evolution of NYSE, Nasdaq duopoly</a:t>
            </a:r>
          </a:p>
          <a:p>
            <a:pPr eaLnBrk="1" hangingPunct="1"/>
            <a:r>
              <a:rPr lang="en-US" altLang="en-US" sz="2400" dirty="0"/>
              <a:t>Internalization of order flow, rise of new, more nimble ATS/dark pools</a:t>
            </a:r>
          </a:p>
          <a:p>
            <a:pPr eaLnBrk="1" hangingPunct="1"/>
            <a:r>
              <a:rPr lang="en-US" altLang="en-US" sz="2400" dirty="0"/>
              <a:t>Growth of direct market access users, algorithmic trading, new order types, high frequency trading and proximity hosting as differentiators</a:t>
            </a:r>
          </a:p>
          <a:p>
            <a:pPr eaLnBrk="1" hangingPunct="1"/>
            <a:r>
              <a:rPr lang="en-US" altLang="en-US" sz="2400" dirty="0"/>
              <a:t>Banks exited market making, prop trading firms moved in.</a:t>
            </a:r>
          </a:p>
          <a:p>
            <a:pPr eaLnBrk="1" hangingPunct="1"/>
            <a:endParaRPr lang="en-US" altLang="en-US" sz="2400" dirty="0"/>
          </a:p>
        </p:txBody>
      </p:sp>
      <p:sp>
        <p:nvSpPr>
          <p:cNvPr id="5120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5120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633EFBE-13FA-4770-8B5D-48DAFC167F63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8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sp>
        <p:nvSpPr>
          <p:cNvPr id="5120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b="1" u="sng" dirty="0">
                <a:solidFill>
                  <a:srgbClr val="002060"/>
                </a:solidFill>
              </a:rPr>
              <a:t>What Happened 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ED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b="1" u="sng" dirty="0">
                <a:solidFill>
                  <a:srgbClr val="002060"/>
                </a:solidFill>
              </a:rPr>
              <a:t>U.S. Options</a:t>
            </a:r>
            <a:r>
              <a:rPr lang="en-US" altLang="en-US" b="1" u="sng" dirty="0">
                <a:solidFill>
                  <a:srgbClr val="002060"/>
                </a:solidFill>
              </a:rPr>
              <a:t> </a:t>
            </a:r>
            <a:r>
              <a:rPr lang="en-US" altLang="en-US" sz="3600" b="1" u="sng" dirty="0">
                <a:solidFill>
                  <a:srgbClr val="002060"/>
                </a:solidFill>
              </a:rPr>
              <a:t>Markets</a:t>
            </a:r>
            <a:endParaRPr lang="en-US" altLang="en-US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solidFill>
            <a:schemeClr val="accent1">
              <a:lumMod val="9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2000</a:t>
            </a:r>
            <a:r>
              <a:rPr lang="en-US" dirty="0"/>
              <a:t>	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solidFill>
            <a:schemeClr val="accent1">
              <a:lumMod val="50000"/>
            </a:schemeClr>
          </a:solidFill>
        </p:spPr>
        <p:txBody>
          <a:bodyPr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2018</a:t>
            </a:r>
          </a:p>
        </p:txBody>
      </p:sp>
      <p:sp>
        <p:nvSpPr>
          <p:cNvPr id="52229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dirty="0"/>
              <a:t>Evolution of U.S. Financial Markets</a:t>
            </a:r>
          </a:p>
        </p:txBody>
      </p:sp>
      <p:sp>
        <p:nvSpPr>
          <p:cNvPr id="52230" name="Slide Number Placeholder 7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14EFBCE-E59C-4C09-A2A5-746D0C51F720}" type="slidenum">
              <a:rPr lang="en-US" altLang="en-US" smtClean="0">
                <a:solidFill>
                  <a:schemeClr val="bg2"/>
                </a:solidFill>
              </a:rPr>
              <a:pPr eaLnBrk="1" hangingPunct="1"/>
              <a:t>9</a:t>
            </a:fld>
            <a:endParaRPr lang="en-US" altLang="en-US" dirty="0">
              <a:solidFill>
                <a:schemeClr val="bg2"/>
              </a:solidFill>
            </a:endParaRPr>
          </a:p>
        </p:txBody>
      </p:sp>
      <p:pic>
        <p:nvPicPr>
          <p:cNvPr id="52231" name="Picture 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89025" y="2187575"/>
            <a:ext cx="2420938" cy="3951288"/>
          </a:xfrm>
          <a:noFill/>
        </p:spPr>
      </p:pic>
      <p:sp>
        <p:nvSpPr>
          <p:cNvPr id="52232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362200"/>
            <a:ext cx="4038600" cy="3763963"/>
          </a:xfrm>
        </p:spPr>
        <p:txBody>
          <a:bodyPr/>
          <a:lstStyle/>
          <a:p>
            <a:pPr>
              <a:buFontTx/>
              <a:buNone/>
            </a:pPr>
            <a:endParaRPr lang="en-US" altLang="en-US" dirty="0"/>
          </a:p>
          <a:p>
            <a:pPr>
              <a:buFontTx/>
              <a:buNone/>
            </a:pPr>
            <a:endParaRPr lang="en-US" alt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0960" y="2206625"/>
            <a:ext cx="2987040" cy="320675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2231</TotalTime>
  <Words>801</Words>
  <Application>Microsoft Office PowerPoint</Application>
  <PresentationFormat>On-screen Show (4:3)</PresentationFormat>
  <Paragraphs>120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Tahoma</vt:lpstr>
      <vt:lpstr>Custom Design</vt:lpstr>
      <vt:lpstr>Default Design</vt:lpstr>
      <vt:lpstr>1_Default Design</vt:lpstr>
      <vt:lpstr>2_Default Design</vt:lpstr>
      <vt:lpstr>PowerPoint Presentation</vt:lpstr>
      <vt:lpstr>How Do You Navigate  Today’s Markets?</vt:lpstr>
      <vt:lpstr>Today’s Market Landscape</vt:lpstr>
      <vt:lpstr>Global Trends / Background</vt:lpstr>
      <vt:lpstr>Global Trends / Background (Cont’d) …</vt:lpstr>
      <vt:lpstr>Global Trends / Background (Cont’d) …</vt:lpstr>
      <vt:lpstr>U.S. Equities Markets</vt:lpstr>
      <vt:lpstr>What Happened ?</vt:lpstr>
      <vt:lpstr>U.S. Options Markets</vt:lpstr>
      <vt:lpstr>What Happened ?</vt:lpstr>
      <vt:lpstr>U.S. Futures Markets</vt:lpstr>
      <vt:lpstr>What Happened ?</vt:lpstr>
      <vt:lpstr>U.S. Clearing Houses</vt:lpstr>
      <vt:lpstr>What Happened ?</vt:lpstr>
      <vt:lpstr>Conclusions</vt:lpstr>
    </vt:vector>
  </TitlesOfParts>
  <Company>Tellefsen and Company, L.L.C.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Evolution of U.S. Financial Markets</dc:title>
  <dc:subject>Financial Markets</dc:subject>
  <dc:creator>John Rapa, Craig Conti</dc:creator>
  <cp:lastModifiedBy>John Rapa</cp:lastModifiedBy>
  <cp:revision>441</cp:revision>
  <cp:lastPrinted>2014-07-10T15:14:21Z</cp:lastPrinted>
  <dcterms:created xsi:type="dcterms:W3CDTF">2006-06-13T12:43:36Z</dcterms:created>
  <dcterms:modified xsi:type="dcterms:W3CDTF">2018-01-06T19:51:27Z</dcterms:modified>
</cp:coreProperties>
</file>