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9" r:id="rId1"/>
  </p:sldMasterIdLst>
  <p:handoutMasterIdLst>
    <p:handoutMasterId r:id="rId26"/>
  </p:handoutMasterIdLst>
  <p:sldIdLst>
    <p:sldId id="256" r:id="rId2"/>
    <p:sldId id="338" r:id="rId3"/>
    <p:sldId id="355" r:id="rId4"/>
    <p:sldId id="345" r:id="rId5"/>
    <p:sldId id="346" r:id="rId6"/>
    <p:sldId id="362" r:id="rId7"/>
    <p:sldId id="347" r:id="rId8"/>
    <p:sldId id="348" r:id="rId9"/>
    <p:sldId id="353" r:id="rId10"/>
    <p:sldId id="339" r:id="rId11"/>
    <p:sldId id="349" r:id="rId12"/>
    <p:sldId id="340" r:id="rId13"/>
    <p:sldId id="350" r:id="rId14"/>
    <p:sldId id="341" r:id="rId15"/>
    <p:sldId id="342" r:id="rId16"/>
    <p:sldId id="360" r:id="rId17"/>
    <p:sldId id="343" r:id="rId18"/>
    <p:sldId id="344" r:id="rId19"/>
    <p:sldId id="351" r:id="rId20"/>
    <p:sldId id="354" r:id="rId21"/>
    <p:sldId id="357" r:id="rId22"/>
    <p:sldId id="358" r:id="rId23"/>
    <p:sldId id="361" r:id="rId24"/>
    <p:sldId id="356" r:id="rId25"/>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0099"/>
    <a:srgbClr val="E3E8F1"/>
    <a:srgbClr val="CCECFF"/>
    <a:srgbClr val="DDDDDD"/>
    <a:srgbClr val="FF9900"/>
    <a:srgbClr val="FF9933"/>
    <a:srgbClr val="FFFF99"/>
    <a:srgbClr val="FFFF00"/>
    <a:srgbClr val="1317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7" autoAdjust="0"/>
  </p:normalViewPr>
  <p:slideViewPr>
    <p:cSldViewPr>
      <p:cViewPr varScale="1">
        <p:scale>
          <a:sx n="67" d="100"/>
          <a:sy n="67" d="100"/>
        </p:scale>
        <p:origin x="1284" y="5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36" y="-102"/>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3" Type="http://schemas.openxmlformats.org/officeDocument/2006/relationships/slide" Target="slides/slide4.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19" Type="http://schemas.openxmlformats.org/officeDocument/2006/relationships/slide" Target="slides/slide20.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1" y="1"/>
            <a:ext cx="3077524" cy="468781"/>
          </a:xfrm>
          <a:prstGeom prst="rect">
            <a:avLst/>
          </a:prstGeom>
          <a:noFill/>
          <a:ln w="9525">
            <a:noFill/>
            <a:miter lim="800000"/>
            <a:headEnd/>
            <a:tailEnd/>
          </a:ln>
          <a:effectLst/>
        </p:spPr>
        <p:txBody>
          <a:bodyPr vert="horz" wrap="square" lIns="94257" tIns="47128" rIns="94257" bIns="47128" numCol="1" anchor="t" anchorCtr="0" compatLnSpc="1">
            <a:prstTxWarp prst="textNoShape">
              <a:avLst/>
            </a:prstTxWarp>
          </a:bodyPr>
          <a:lstStyle>
            <a:lvl1pPr defTabSz="942682">
              <a:defRPr sz="1300">
                <a:latin typeface="Times New Roman" pitchFamily="18" charset="0"/>
              </a:defRPr>
            </a:lvl1pPr>
          </a:lstStyle>
          <a:p>
            <a:pPr>
              <a:defRPr/>
            </a:pPr>
            <a:endParaRPr lang="en-US" dirty="0"/>
          </a:p>
        </p:txBody>
      </p:sp>
      <p:sp>
        <p:nvSpPr>
          <p:cNvPr id="28675" name="Rectangle 3"/>
          <p:cNvSpPr>
            <a:spLocks noGrp="1" noChangeArrowheads="1"/>
          </p:cNvSpPr>
          <p:nvPr>
            <p:ph type="dt" sz="quarter" idx="1"/>
          </p:nvPr>
        </p:nvSpPr>
        <p:spPr bwMode="auto">
          <a:xfrm>
            <a:off x="4024951" y="1"/>
            <a:ext cx="3077524" cy="468781"/>
          </a:xfrm>
          <a:prstGeom prst="rect">
            <a:avLst/>
          </a:prstGeom>
          <a:noFill/>
          <a:ln w="9525">
            <a:noFill/>
            <a:miter lim="800000"/>
            <a:headEnd/>
            <a:tailEnd/>
          </a:ln>
          <a:effectLst/>
        </p:spPr>
        <p:txBody>
          <a:bodyPr vert="horz" wrap="square" lIns="94257" tIns="47128" rIns="94257" bIns="47128" numCol="1" anchor="t" anchorCtr="0" compatLnSpc="1">
            <a:prstTxWarp prst="textNoShape">
              <a:avLst/>
            </a:prstTxWarp>
          </a:bodyPr>
          <a:lstStyle>
            <a:lvl1pPr algn="r" defTabSz="942682">
              <a:defRPr sz="1300">
                <a:latin typeface="Times New Roman" pitchFamily="18" charset="0"/>
              </a:defRPr>
            </a:lvl1pPr>
          </a:lstStyle>
          <a:p>
            <a:pPr>
              <a:defRPr/>
            </a:pPr>
            <a:endParaRPr lang="en-US" dirty="0"/>
          </a:p>
        </p:txBody>
      </p:sp>
      <p:sp>
        <p:nvSpPr>
          <p:cNvPr id="28676" name="Rectangle 4"/>
          <p:cNvSpPr>
            <a:spLocks noGrp="1" noChangeArrowheads="1"/>
          </p:cNvSpPr>
          <p:nvPr>
            <p:ph type="ftr" sz="quarter" idx="2"/>
          </p:nvPr>
        </p:nvSpPr>
        <p:spPr bwMode="auto">
          <a:xfrm>
            <a:off x="1" y="8919694"/>
            <a:ext cx="3077524" cy="468781"/>
          </a:xfrm>
          <a:prstGeom prst="rect">
            <a:avLst/>
          </a:prstGeom>
          <a:noFill/>
          <a:ln w="9525">
            <a:noFill/>
            <a:miter lim="800000"/>
            <a:headEnd/>
            <a:tailEnd/>
          </a:ln>
          <a:effectLst/>
        </p:spPr>
        <p:txBody>
          <a:bodyPr vert="horz" wrap="square" lIns="94257" tIns="47128" rIns="94257" bIns="47128" numCol="1" anchor="b" anchorCtr="0" compatLnSpc="1">
            <a:prstTxWarp prst="textNoShape">
              <a:avLst/>
            </a:prstTxWarp>
          </a:bodyPr>
          <a:lstStyle>
            <a:lvl1pPr defTabSz="942682">
              <a:defRPr sz="1300">
                <a:latin typeface="Times New Roman" pitchFamily="18" charset="0"/>
              </a:defRPr>
            </a:lvl1pPr>
          </a:lstStyle>
          <a:p>
            <a:pPr>
              <a:defRPr/>
            </a:pPr>
            <a:endParaRPr lang="en-US" dirty="0"/>
          </a:p>
        </p:txBody>
      </p:sp>
      <p:sp>
        <p:nvSpPr>
          <p:cNvPr id="28677" name="Rectangle 5"/>
          <p:cNvSpPr>
            <a:spLocks noGrp="1" noChangeArrowheads="1"/>
          </p:cNvSpPr>
          <p:nvPr>
            <p:ph type="sldNum" sz="quarter" idx="3"/>
          </p:nvPr>
        </p:nvSpPr>
        <p:spPr bwMode="auto">
          <a:xfrm>
            <a:off x="4024951" y="8919694"/>
            <a:ext cx="3077524" cy="468781"/>
          </a:xfrm>
          <a:prstGeom prst="rect">
            <a:avLst/>
          </a:prstGeom>
          <a:noFill/>
          <a:ln w="9525">
            <a:noFill/>
            <a:miter lim="800000"/>
            <a:headEnd/>
            <a:tailEnd/>
          </a:ln>
          <a:effectLst/>
        </p:spPr>
        <p:txBody>
          <a:bodyPr vert="horz" wrap="square" lIns="94257" tIns="47128" rIns="94257" bIns="47128" numCol="1" anchor="b" anchorCtr="0" compatLnSpc="1">
            <a:prstTxWarp prst="textNoShape">
              <a:avLst/>
            </a:prstTxWarp>
          </a:bodyPr>
          <a:lstStyle>
            <a:lvl1pPr algn="r" defTabSz="942682">
              <a:defRPr sz="1300">
                <a:latin typeface="Times New Roman" pitchFamily="18" charset="0"/>
              </a:defRPr>
            </a:lvl1pPr>
          </a:lstStyle>
          <a:p>
            <a:pPr>
              <a:defRPr/>
            </a:pPr>
            <a:fld id="{39E948B5-3774-4B1C-8FAA-989C9922175E}" type="slidenum">
              <a:rPr lang="en-US"/>
              <a:pPr>
                <a:defRPr/>
              </a:pPr>
              <a:t>‹#›</a:t>
            </a:fld>
            <a:endParaRPr lang="en-US" dirty="0"/>
          </a:p>
        </p:txBody>
      </p:sp>
    </p:spTree>
    <p:extLst>
      <p:ext uri="{BB962C8B-B14F-4D97-AF65-F5344CB8AC3E}">
        <p14:creationId xmlns:p14="http://schemas.microsoft.com/office/powerpoint/2010/main" val="29987049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0000"/>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lvl1pPr>
              <a:defRPr>
                <a:solidFill>
                  <a:srgbClr val="FF0000"/>
                </a:solidFill>
              </a:defRPr>
            </a:lvl1pPr>
          </a:lstStyle>
          <a:p>
            <a:pPr>
              <a:defRPr/>
            </a:pPr>
            <a:r>
              <a:rPr lang="en-GB" dirty="0"/>
              <a:t>Proprietary and Confidential</a:t>
            </a:r>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pPr>
              <a:defRPr/>
            </a:pPr>
            <a:fld id="{C10EBDFC-251A-403A-92CB-63670807BAFD}" type="slidenum">
              <a:rPr lang="en-GB" smtClean="0"/>
              <a:pPr>
                <a:defRPr/>
              </a:pPr>
              <a:t>‹#›</a:t>
            </a:fld>
            <a:endParaRPr lang="en-GB" dirty="0"/>
          </a:p>
        </p:txBody>
      </p:sp>
      <p:sp>
        <p:nvSpPr>
          <p:cNvPr id="8" name="Rectangle 7"/>
          <p:cNvSpPr/>
          <p:nvPr userDrawn="1"/>
        </p:nvSpPr>
        <p:spPr>
          <a:xfrm>
            <a:off x="457200" y="6172200"/>
            <a:ext cx="2057400" cy="5334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E85F4AB-1D67-44D9-BF66-FE8CAC7C7BC7}" type="slidenum">
              <a:rPr lang="en-US" smtClean="0"/>
              <a:pPr/>
              <a:t>‹#›</a:t>
            </a:fld>
            <a:endParaRPr lang="en-US" dirty="0"/>
          </a:p>
        </p:txBody>
      </p:sp>
      <p:sp>
        <p:nvSpPr>
          <p:cNvPr id="7" name="Footer Placeholder 4"/>
          <p:cNvSpPr>
            <a:spLocks noGrp="1"/>
          </p:cNvSpPr>
          <p:nvPr>
            <p:ph type="ftr" sz="quarter" idx="11"/>
          </p:nvPr>
        </p:nvSpPr>
        <p:spPr>
          <a:xfrm>
            <a:off x="3124200" y="6356350"/>
            <a:ext cx="2895600" cy="365125"/>
          </a:xfrm>
        </p:spPr>
        <p:txBody>
          <a:bodyPr/>
          <a:lstStyle>
            <a:lvl1pPr>
              <a:defRPr>
                <a:solidFill>
                  <a:srgbClr val="FF0000"/>
                </a:solidFill>
              </a:defRPr>
            </a:lvl1pPr>
          </a:lstStyle>
          <a:p>
            <a:pPr>
              <a:defRPr/>
            </a:pPr>
            <a:r>
              <a:rPr lang="en-GB" dirty="0"/>
              <a:t>Proprietary and Confidential</a:t>
            </a: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E85F4AB-1D67-44D9-BF66-FE8CAC7C7BC7}" type="slidenum">
              <a:rPr lang="en-US" smtClean="0"/>
              <a:pPr/>
              <a:t>‹#›</a:t>
            </a:fld>
            <a:endParaRPr lang="en-US" dirty="0"/>
          </a:p>
        </p:txBody>
      </p:sp>
      <p:sp>
        <p:nvSpPr>
          <p:cNvPr id="7" name="Footer Placeholder 4"/>
          <p:cNvSpPr>
            <a:spLocks noGrp="1"/>
          </p:cNvSpPr>
          <p:nvPr>
            <p:ph type="ftr" sz="quarter" idx="11"/>
          </p:nvPr>
        </p:nvSpPr>
        <p:spPr>
          <a:xfrm>
            <a:off x="3124200" y="6356350"/>
            <a:ext cx="2895600" cy="365125"/>
          </a:xfrm>
        </p:spPr>
        <p:txBody>
          <a:bodyPr/>
          <a:lstStyle>
            <a:lvl1pPr>
              <a:defRPr>
                <a:solidFill>
                  <a:srgbClr val="FF0000"/>
                </a:solidFill>
              </a:defRPr>
            </a:lvl1pPr>
          </a:lstStyle>
          <a:p>
            <a:pPr>
              <a:defRPr/>
            </a:pPr>
            <a:r>
              <a:rPr lang="en-GB" dirty="0"/>
              <a:t>Proprietary and Confidential</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0000"/>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0099"/>
                </a:solidFill>
              </a:defRPr>
            </a:lvl1pPr>
            <a:lvl2pPr>
              <a:defRPr>
                <a:solidFill>
                  <a:srgbClr val="000099"/>
                </a:solidFill>
              </a:defRPr>
            </a:lvl2pPr>
            <a:lvl3pPr>
              <a:defRPr>
                <a:solidFill>
                  <a:srgbClr val="000099"/>
                </a:solidFill>
              </a:defRPr>
            </a:lvl3pPr>
            <a:lvl4pPr>
              <a:defRPr>
                <a:solidFill>
                  <a:srgbClr val="000099"/>
                </a:solidFill>
              </a:defRPr>
            </a:lvl4pPr>
            <a:lvl5pPr>
              <a:defRPr>
                <a:solidFill>
                  <a:srgbClr val="00009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0E85F4AB-1D67-44D9-BF66-FE8CAC7C7BC7}" type="slidenum">
              <a:rPr lang="en-US" smtClean="0"/>
              <a:pPr/>
              <a:t>‹#›</a:t>
            </a:fld>
            <a:endParaRPr lang="en-US" dirty="0"/>
          </a:p>
        </p:txBody>
      </p:sp>
      <p:sp>
        <p:nvSpPr>
          <p:cNvPr id="7" name="Footer Placeholder 4"/>
          <p:cNvSpPr>
            <a:spLocks noGrp="1"/>
          </p:cNvSpPr>
          <p:nvPr>
            <p:ph type="ftr" sz="quarter" idx="11"/>
          </p:nvPr>
        </p:nvSpPr>
        <p:spPr>
          <a:xfrm>
            <a:off x="3124200" y="6356350"/>
            <a:ext cx="2895600" cy="365125"/>
          </a:xfrm>
        </p:spPr>
        <p:txBody>
          <a:bodyPr/>
          <a:lstStyle>
            <a:lvl1pPr>
              <a:defRPr b="1" i="1">
                <a:solidFill>
                  <a:srgbClr val="C00000"/>
                </a:solidFill>
              </a:defRPr>
            </a:lvl1pPr>
          </a:lstStyle>
          <a:p>
            <a:pPr>
              <a:defRPr/>
            </a:pPr>
            <a:r>
              <a:rPr lang="en-GB" dirty="0"/>
              <a:t>HFT Overview</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FF0000"/>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0E85F4AB-1D67-44D9-BF66-FE8CAC7C7BC7}" type="slidenum">
              <a:rPr lang="en-US" smtClean="0"/>
              <a:pPr/>
              <a:t>‹#›</a:t>
            </a:fld>
            <a:endParaRPr lang="en-US" dirty="0"/>
          </a:p>
        </p:txBody>
      </p:sp>
      <p:sp>
        <p:nvSpPr>
          <p:cNvPr id="7" name="Footer Placeholder 4"/>
          <p:cNvSpPr>
            <a:spLocks noGrp="1"/>
          </p:cNvSpPr>
          <p:nvPr>
            <p:ph type="ftr" sz="quarter" idx="11"/>
          </p:nvPr>
        </p:nvSpPr>
        <p:spPr>
          <a:xfrm>
            <a:off x="3124200" y="6356350"/>
            <a:ext cx="2895600" cy="365125"/>
          </a:xfrm>
        </p:spPr>
        <p:txBody>
          <a:bodyPr/>
          <a:lstStyle>
            <a:lvl1pPr>
              <a:defRPr>
                <a:solidFill>
                  <a:srgbClr val="FF0000"/>
                </a:solidFill>
              </a:defRPr>
            </a:lvl1pPr>
          </a:lstStyle>
          <a:p>
            <a:pPr>
              <a:defRPr/>
            </a:pPr>
            <a:r>
              <a:rPr lang="en-GB" dirty="0"/>
              <a:t>Proprietary and Confidential</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0000"/>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0E85F4AB-1D67-44D9-BF66-FE8CAC7C7BC7}" type="slidenum">
              <a:rPr lang="en-US" smtClean="0"/>
              <a:pPr/>
              <a:t>‹#›</a:t>
            </a:fld>
            <a:endParaRPr lang="en-US" dirty="0"/>
          </a:p>
        </p:txBody>
      </p:sp>
      <p:sp>
        <p:nvSpPr>
          <p:cNvPr id="8" name="Footer Placeholder 4"/>
          <p:cNvSpPr>
            <a:spLocks noGrp="1"/>
          </p:cNvSpPr>
          <p:nvPr>
            <p:ph type="ftr" sz="quarter" idx="11"/>
          </p:nvPr>
        </p:nvSpPr>
        <p:spPr>
          <a:xfrm>
            <a:off x="3124200" y="6356350"/>
            <a:ext cx="2895600" cy="365125"/>
          </a:xfrm>
        </p:spPr>
        <p:txBody>
          <a:bodyPr/>
          <a:lstStyle>
            <a:lvl1pPr>
              <a:defRPr>
                <a:solidFill>
                  <a:srgbClr val="FF0000"/>
                </a:solidFill>
              </a:defRPr>
            </a:lvl1pPr>
          </a:lstStyle>
          <a:p>
            <a:pPr>
              <a:defRPr/>
            </a:pPr>
            <a:r>
              <a:rPr lang="en-GB" dirty="0"/>
              <a:t>Proprietary and Confidential</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0000"/>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lvl1pPr>
              <a:defRPr>
                <a:solidFill>
                  <a:schemeClr val="bg1">
                    <a:lumMod val="50000"/>
                  </a:schemeClr>
                </a:solidFill>
              </a:defRPr>
            </a:lvl1pPr>
          </a:lstStyle>
          <a:p>
            <a:fld id="{0E85F4AB-1D67-44D9-BF66-FE8CAC7C7BC7}" type="slidenum">
              <a:rPr lang="en-US" smtClean="0"/>
              <a:pPr/>
              <a:t>‹#›</a:t>
            </a:fld>
            <a:endParaRPr lang="en-US" dirty="0"/>
          </a:p>
        </p:txBody>
      </p:sp>
      <p:sp>
        <p:nvSpPr>
          <p:cNvPr id="10" name="Footer Placeholder 4"/>
          <p:cNvSpPr>
            <a:spLocks noGrp="1"/>
          </p:cNvSpPr>
          <p:nvPr>
            <p:ph type="ftr" sz="quarter" idx="11"/>
          </p:nvPr>
        </p:nvSpPr>
        <p:spPr>
          <a:xfrm>
            <a:off x="3124200" y="6356350"/>
            <a:ext cx="2895600" cy="365125"/>
          </a:xfrm>
        </p:spPr>
        <p:txBody>
          <a:bodyPr/>
          <a:lstStyle>
            <a:lvl1pPr>
              <a:defRPr>
                <a:solidFill>
                  <a:srgbClr val="FF0000"/>
                </a:solidFill>
              </a:defRPr>
            </a:lvl1pPr>
          </a:lstStyle>
          <a:p>
            <a:pPr>
              <a:defRPr/>
            </a:pPr>
            <a:r>
              <a:rPr lang="en-GB" dirty="0"/>
              <a:t>Proprietary and Confidential</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0000"/>
                </a:solidFill>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lvl1pPr>
              <a:defRPr>
                <a:solidFill>
                  <a:schemeClr val="bg1">
                    <a:lumMod val="50000"/>
                  </a:schemeClr>
                </a:solidFill>
              </a:defRPr>
            </a:lvl1pPr>
          </a:lstStyle>
          <a:p>
            <a:fld id="{0E85F4AB-1D67-44D9-BF66-FE8CAC7C7BC7}" type="slidenum">
              <a:rPr lang="en-US" smtClean="0"/>
              <a:pPr/>
              <a:t>‹#›</a:t>
            </a:fld>
            <a:endParaRPr lang="en-US" dirty="0"/>
          </a:p>
        </p:txBody>
      </p:sp>
      <p:sp>
        <p:nvSpPr>
          <p:cNvPr id="6" name="Footer Placeholder 4"/>
          <p:cNvSpPr>
            <a:spLocks noGrp="1"/>
          </p:cNvSpPr>
          <p:nvPr>
            <p:ph type="ftr" sz="quarter" idx="11"/>
          </p:nvPr>
        </p:nvSpPr>
        <p:spPr>
          <a:xfrm>
            <a:off x="3124200" y="6356350"/>
            <a:ext cx="2895600" cy="365125"/>
          </a:xfrm>
        </p:spPr>
        <p:txBody>
          <a:bodyPr/>
          <a:lstStyle>
            <a:lvl1pPr>
              <a:defRPr>
                <a:solidFill>
                  <a:srgbClr val="FF0000"/>
                </a:solidFill>
              </a:defRPr>
            </a:lvl1pPr>
          </a:lstStyle>
          <a:p>
            <a:pPr>
              <a:defRPr/>
            </a:pPr>
            <a:r>
              <a:rPr lang="en-GB" dirty="0"/>
              <a:t>Proprietary and Confidential</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lumMod val="50000"/>
                  </a:schemeClr>
                </a:solidFill>
              </a:defRPr>
            </a:lvl1pPr>
          </a:lstStyle>
          <a:p>
            <a:fld id="{0E85F4AB-1D67-44D9-BF66-FE8CAC7C7BC7}" type="slidenum">
              <a:rPr lang="en-US" smtClean="0"/>
              <a:pPr/>
              <a:t>‹#›</a:t>
            </a:fld>
            <a:endParaRPr lang="en-US" dirty="0"/>
          </a:p>
        </p:txBody>
      </p:sp>
      <p:sp>
        <p:nvSpPr>
          <p:cNvPr id="5" name="Footer Placeholder 4"/>
          <p:cNvSpPr>
            <a:spLocks noGrp="1"/>
          </p:cNvSpPr>
          <p:nvPr>
            <p:ph type="ftr" sz="quarter" idx="11"/>
          </p:nvPr>
        </p:nvSpPr>
        <p:spPr>
          <a:xfrm>
            <a:off x="3124200" y="6356350"/>
            <a:ext cx="2895600" cy="365125"/>
          </a:xfrm>
        </p:spPr>
        <p:txBody>
          <a:bodyPr/>
          <a:lstStyle>
            <a:lvl1pPr>
              <a:defRPr>
                <a:solidFill>
                  <a:srgbClr val="FF0000"/>
                </a:solidFill>
              </a:defRPr>
            </a:lvl1pPr>
          </a:lstStyle>
          <a:p>
            <a:pPr>
              <a:defRPr/>
            </a:pPr>
            <a:r>
              <a:rPr lang="en-GB" dirty="0"/>
              <a:t>Proprietary and Confidential</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0E85F4AB-1D67-44D9-BF66-FE8CAC7C7BC7}" type="slidenum">
              <a:rPr lang="en-US" smtClean="0"/>
              <a:pPr/>
              <a:t>‹#›</a:t>
            </a:fld>
            <a:endParaRPr lang="en-US" dirty="0"/>
          </a:p>
        </p:txBody>
      </p:sp>
      <p:sp>
        <p:nvSpPr>
          <p:cNvPr id="8" name="Footer Placeholder 4"/>
          <p:cNvSpPr>
            <a:spLocks noGrp="1"/>
          </p:cNvSpPr>
          <p:nvPr>
            <p:ph type="ftr" sz="quarter" idx="11"/>
          </p:nvPr>
        </p:nvSpPr>
        <p:spPr>
          <a:xfrm>
            <a:off x="3124200" y="6356350"/>
            <a:ext cx="2895600" cy="365125"/>
          </a:xfrm>
        </p:spPr>
        <p:txBody>
          <a:bodyPr/>
          <a:lstStyle>
            <a:lvl1pPr>
              <a:defRPr>
                <a:solidFill>
                  <a:srgbClr val="FF0000"/>
                </a:solidFill>
              </a:defRPr>
            </a:lvl1pPr>
          </a:lstStyle>
          <a:p>
            <a:pPr>
              <a:defRPr/>
            </a:pPr>
            <a:r>
              <a:rPr lang="en-GB" dirty="0"/>
              <a:t>Proprietary and Confidential</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0E85F4AB-1D67-44D9-BF66-FE8CAC7C7BC7}" type="slidenum">
              <a:rPr lang="en-US" smtClean="0"/>
              <a:pPr/>
              <a:t>‹#›</a:t>
            </a:fld>
            <a:endParaRPr lang="en-US" dirty="0"/>
          </a:p>
        </p:txBody>
      </p:sp>
      <p:sp>
        <p:nvSpPr>
          <p:cNvPr id="8" name="Footer Placeholder 4"/>
          <p:cNvSpPr>
            <a:spLocks noGrp="1"/>
          </p:cNvSpPr>
          <p:nvPr>
            <p:ph type="ftr" sz="quarter" idx="11"/>
          </p:nvPr>
        </p:nvSpPr>
        <p:spPr>
          <a:xfrm>
            <a:off x="3124200" y="6356350"/>
            <a:ext cx="2895600" cy="365125"/>
          </a:xfrm>
        </p:spPr>
        <p:txBody>
          <a:bodyPr/>
          <a:lstStyle>
            <a:lvl1pPr>
              <a:defRPr>
                <a:solidFill>
                  <a:srgbClr val="FF0000"/>
                </a:solidFill>
              </a:defRPr>
            </a:lvl1pPr>
          </a:lstStyle>
          <a:p>
            <a:pPr>
              <a:defRPr/>
            </a:pPr>
            <a:r>
              <a:rPr lang="en-GB" dirty="0"/>
              <a:t>Proprietary and Confidential</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GB" dirty="0"/>
              <a:t>Tellefsen and Company, L.L.C..</a:t>
            </a:r>
          </a:p>
          <a:p>
            <a:pPr>
              <a:defRPr/>
            </a:pPr>
            <a:r>
              <a:rPr lang="en-GB" dirty="0"/>
              <a:t>Proprietary and Confidential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5F4AB-1D67-44D9-BF66-FE8CAC7C7BC7}" type="slidenum">
              <a:rPr lang="en-US" smtClean="0"/>
              <a:pPr/>
              <a:t>‹#›</a:t>
            </a:fld>
            <a:endParaRPr lang="en-US" dirty="0"/>
          </a:p>
        </p:txBody>
      </p:sp>
      <p:graphicFrame>
        <p:nvGraphicFramePr>
          <p:cNvPr id="2050" name="Object 2"/>
          <p:cNvGraphicFramePr>
            <a:graphicFrameLocks noChangeAspect="1"/>
          </p:cNvGraphicFramePr>
          <p:nvPr/>
        </p:nvGraphicFramePr>
        <p:xfrm>
          <a:off x="457200" y="6172200"/>
          <a:ext cx="2057400" cy="504825"/>
        </p:xfrm>
        <a:graphic>
          <a:graphicData uri="http://schemas.openxmlformats.org/presentationml/2006/ole">
            <mc:AlternateContent xmlns:mc="http://schemas.openxmlformats.org/markup-compatibility/2006">
              <mc:Choice xmlns:v="urn:schemas-microsoft-com:vml" Requires="v">
                <p:oleObj spid="_x0000_s2136" name="Photo Editor Photo" r:id="rId14" imgW="4695238" imgH="1809524" progId="">
                  <p:embed/>
                </p:oleObj>
              </mc:Choice>
              <mc:Fallback>
                <p:oleObj name="Photo Editor Photo" r:id="rId14" imgW="4695238" imgH="1809524" progId="">
                  <p:embed/>
                  <p:pic>
                    <p:nvPicPr>
                      <p:cNvPr id="0" name="Picture 1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7200" y="6172200"/>
                        <a:ext cx="2057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4220" r:id="rId1"/>
    <p:sldLayoutId id="2147484221" r:id="rId2"/>
    <p:sldLayoutId id="2147484222" r:id="rId3"/>
    <p:sldLayoutId id="2147484223" r:id="rId4"/>
    <p:sldLayoutId id="2147484224" r:id="rId5"/>
    <p:sldLayoutId id="2147484225" r:id="rId6"/>
    <p:sldLayoutId id="2147484226" r:id="rId7"/>
    <p:sldLayoutId id="2147484227" r:id="rId8"/>
    <p:sldLayoutId id="2147484228" r:id="rId9"/>
    <p:sldLayoutId id="2147484229" r:id="rId10"/>
    <p:sldLayoutId id="2147484230" r:id="rId11"/>
  </p:sldLayoutIdLst>
  <p:transition>
    <p:wipe dir="r"/>
  </p:transition>
  <p:hf sldNum="0" hdr="0" dt="0"/>
  <p:txStyles>
    <p:titleStyle>
      <a:lvl1pPr algn="ctr" defTabSz="9144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0099"/>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0099"/>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0099"/>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0099"/>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381000"/>
            <a:ext cx="7162800" cy="4876800"/>
          </a:xfrm>
          <a:noFill/>
        </p:spPr>
        <p:txBody>
          <a:bodyPr/>
          <a:lstStyle/>
          <a:p>
            <a:pPr algn="ctr" eaLnBrk="1" hangingPunct="1">
              <a:lnSpc>
                <a:spcPct val="120000"/>
              </a:lnSpc>
            </a:pPr>
            <a:br>
              <a:rPr lang="en-US" sz="3200" i="1" dirty="0">
                <a:solidFill>
                  <a:srgbClr val="CC3300"/>
                </a:solidFill>
                <a:effectLst/>
              </a:rPr>
            </a:br>
            <a:br>
              <a:rPr lang="en-US" sz="3200" i="1" dirty="0">
                <a:solidFill>
                  <a:srgbClr val="FF9900"/>
                </a:solidFill>
                <a:effectLst/>
              </a:rPr>
            </a:br>
            <a:br>
              <a:rPr lang="en-US" sz="3200" i="1" dirty="0">
                <a:solidFill>
                  <a:srgbClr val="FF9900"/>
                </a:solidFill>
                <a:effectLst/>
              </a:rPr>
            </a:br>
            <a:br>
              <a:rPr lang="en-US" sz="3200" i="1" dirty="0">
                <a:solidFill>
                  <a:srgbClr val="FF9900"/>
                </a:solidFill>
              </a:rPr>
            </a:br>
            <a:r>
              <a:rPr lang="en-US" sz="3200" b="1" i="1" dirty="0">
                <a:solidFill>
                  <a:srgbClr val="CC3300"/>
                </a:solidFill>
                <a:latin typeface="Tahoma" panose="020B0604030504040204" pitchFamily="34" charset="0"/>
                <a:ea typeface="Tahoma" panose="020B0604030504040204" pitchFamily="34" charset="0"/>
                <a:cs typeface="Tahoma" panose="020B0604030504040204" pitchFamily="34" charset="0"/>
              </a:rPr>
              <a:t>High Frequency Trading Overview</a:t>
            </a:r>
            <a:endParaRPr lang="en-US" sz="3200" b="1" i="1" dirty="0">
              <a:solidFill>
                <a:srgbClr val="CC330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075" name="Rectangle 3"/>
          <p:cNvSpPr>
            <a:spLocks noGrp="1" noChangeArrowheads="1"/>
          </p:cNvSpPr>
          <p:nvPr>
            <p:ph type="subTitle" idx="1"/>
          </p:nvPr>
        </p:nvSpPr>
        <p:spPr>
          <a:xfrm>
            <a:off x="914400" y="5715000"/>
            <a:ext cx="7239000" cy="1143000"/>
          </a:xfrm>
        </p:spPr>
        <p:txBody>
          <a:bodyPr/>
          <a:lstStyle/>
          <a:p>
            <a:pPr algn="ctr" eaLnBrk="1" hangingPunct="1"/>
            <a:r>
              <a:rPr lang="en-US" sz="1800" i="1" dirty="0">
                <a:solidFill>
                  <a:schemeClr val="bg1">
                    <a:lumMod val="50000"/>
                  </a:schemeClr>
                </a:solidFill>
              </a:rPr>
              <a:t>Q1 </a:t>
            </a:r>
            <a:r>
              <a:rPr lang="en-US" sz="1800" i="1" dirty="0">
                <a:solidFill>
                  <a:schemeClr val="bg1">
                    <a:lumMod val="50000"/>
                  </a:schemeClr>
                </a:solidFill>
                <a:effectLst/>
              </a:rPr>
              <a:t>2020</a:t>
            </a:r>
          </a:p>
          <a:p>
            <a:pPr algn="ctr" eaLnBrk="1" hangingPunct="1"/>
            <a:br>
              <a:rPr lang="en-US" sz="1200" b="1" i="1" dirty="0">
                <a:effectLst/>
              </a:rPr>
            </a:br>
            <a:endParaRPr lang="en-US" sz="1400" b="1" i="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026" name="Object 2"/>
          <p:cNvGraphicFramePr>
            <a:graphicFrameLocks noChangeAspect="1"/>
          </p:cNvGraphicFramePr>
          <p:nvPr/>
        </p:nvGraphicFramePr>
        <p:xfrm>
          <a:off x="2057400" y="1524000"/>
          <a:ext cx="4968815" cy="1219200"/>
        </p:xfrm>
        <a:graphic>
          <a:graphicData uri="http://schemas.openxmlformats.org/presentationml/2006/ole">
            <mc:AlternateContent xmlns:mc="http://schemas.openxmlformats.org/markup-compatibility/2006">
              <mc:Choice xmlns:v="urn:schemas-microsoft-com:vml" Requires="v">
                <p:oleObj spid="_x0000_s1112" name="Photo Editor Photo" r:id="rId3" imgW="4695238" imgH="1809524" progId="">
                  <p:embed/>
                </p:oleObj>
              </mc:Choice>
              <mc:Fallback>
                <p:oleObj name="Photo Editor Photo" r:id="rId3" imgW="4695238" imgH="1809524" progId="">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524000"/>
                        <a:ext cx="496881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eaLnBrk="1" hangingPunct="1"/>
            <a:r>
              <a:rPr lang="en-US" sz="3600" b="1" i="1" u="sng" dirty="0"/>
              <a:t>The Players</a:t>
            </a:r>
            <a:endParaRPr lang="en-US" sz="3600" b="1" i="1" u="sng" dirty="0">
              <a:effectLst/>
            </a:endParaRPr>
          </a:p>
        </p:txBody>
      </p:sp>
      <p:sp>
        <p:nvSpPr>
          <p:cNvPr id="24579" name="Rectangle 2"/>
          <p:cNvSpPr>
            <a:spLocks noGrp="1" noChangeArrowheads="1"/>
          </p:cNvSpPr>
          <p:nvPr>
            <p:ph idx="1"/>
          </p:nvPr>
        </p:nvSpPr>
        <p:spPr>
          <a:xfrm>
            <a:off x="609600" y="1524000"/>
            <a:ext cx="7772400" cy="4267200"/>
          </a:xfrm>
        </p:spPr>
        <p:txBody>
          <a:bodyPr>
            <a:normAutofit/>
          </a:bodyPr>
          <a:lstStyle/>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HFT firms include prop trading firms, Designated Market Makers (DMMs), buy-side and sell-side firms</a:t>
            </a:r>
          </a:p>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Technology innovators, early adopters; followers and laggards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Prop trading firms – flow traders looking for an edge</a:t>
            </a:r>
          </a:p>
          <a:p>
            <a:pPr marL="796925" lvl="1" indent="-396875">
              <a:lnSpc>
                <a:spcPct val="90000"/>
              </a:lnSpc>
              <a:spcBef>
                <a:spcPct val="25000"/>
              </a:spcBef>
              <a:spcAft>
                <a:spcPct val="25000"/>
              </a:spcAft>
            </a:pPr>
            <a:r>
              <a:rPr lang="en-US" sz="1400" dirty="0">
                <a:latin typeface="Tahoma" panose="020B0604030504040204" pitchFamily="34" charset="0"/>
                <a:ea typeface="Tahoma" panose="020B0604030504040204" pitchFamily="34" charset="0"/>
                <a:cs typeface="Tahoma" panose="020B0604030504040204" pitchFamily="34" charset="0"/>
              </a:rPr>
              <a:t>Scalpers, day traders </a:t>
            </a:r>
          </a:p>
          <a:p>
            <a:pPr marL="796925" lvl="1" indent="-396875">
              <a:lnSpc>
                <a:spcPct val="90000"/>
              </a:lnSpc>
              <a:spcBef>
                <a:spcPct val="25000"/>
              </a:spcBef>
              <a:spcAft>
                <a:spcPct val="25000"/>
              </a:spcAft>
            </a:pPr>
            <a:r>
              <a:rPr lang="en-US" sz="1400" dirty="0">
                <a:effectLst/>
                <a:latin typeface="Tahoma" panose="020B0604030504040204" pitchFamily="34" charset="0"/>
                <a:ea typeface="Tahoma" panose="020B0604030504040204" pitchFamily="34" charset="0"/>
                <a:cs typeface="Tahoma" panose="020B0604030504040204" pitchFamily="34" charset="0"/>
              </a:rPr>
              <a:t>Transitory order flow</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“Like picking up pennies in front of a fast moving steam roller”</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Many trade intra-day with high, intra-day VaR, low regulatory capital </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Market making firms – have contractual obligations with exchanges</a:t>
            </a:r>
          </a:p>
          <a:p>
            <a:pPr marL="796925" lvl="1" indent="-396875">
              <a:lnSpc>
                <a:spcPct val="90000"/>
              </a:lnSpc>
              <a:spcBef>
                <a:spcPct val="25000"/>
              </a:spcBef>
              <a:spcAft>
                <a:spcPct val="25000"/>
              </a:spcAft>
            </a:pPr>
            <a:r>
              <a:rPr lang="en-US" sz="1400" dirty="0">
                <a:latin typeface="Tahoma" panose="020B0604030504040204" pitchFamily="34" charset="0"/>
                <a:ea typeface="Tahoma" panose="020B0604030504040204" pitchFamily="34" charset="0"/>
                <a:cs typeface="Tahoma" panose="020B0604030504040204" pitchFamily="34" charset="0"/>
              </a:rPr>
              <a:t>Provide r</a:t>
            </a:r>
            <a:r>
              <a:rPr lang="en-US" sz="1400" dirty="0">
                <a:effectLst/>
                <a:latin typeface="Tahoma" panose="020B0604030504040204" pitchFamily="34" charset="0"/>
                <a:ea typeface="Tahoma" panose="020B0604030504040204" pitchFamily="34" charset="0"/>
                <a:cs typeface="Tahoma" panose="020B0604030504040204" pitchFamily="34" charset="0"/>
              </a:rPr>
              <a:t>esting and transitory order flow</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Sell-side brokers</a:t>
            </a:r>
          </a:p>
          <a:p>
            <a:pPr marL="796925" lvl="1" indent="-396875">
              <a:lnSpc>
                <a:spcPct val="90000"/>
              </a:lnSpc>
              <a:spcBef>
                <a:spcPct val="25000"/>
              </a:spcBef>
              <a:spcAft>
                <a:spcPct val="25000"/>
              </a:spcAft>
            </a:pPr>
            <a:r>
              <a:rPr lang="en-US" sz="1400" dirty="0">
                <a:effectLst/>
                <a:latin typeface="Tahoma" panose="020B0604030504040204" pitchFamily="34" charset="0"/>
                <a:ea typeface="Tahoma" panose="020B0604030504040204" pitchFamily="34" charset="0"/>
                <a:cs typeface="Tahoma" panose="020B0604030504040204" pitchFamily="34" charset="0"/>
              </a:rPr>
              <a:t>Agency order flow providers with resting order flow.</a:t>
            </a: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2899460657"/>
      </p:ext>
    </p:extLst>
  </p:cSld>
  <p:clrMapOvr>
    <a:masterClrMapping/>
  </p:clrMapOvr>
  <p:transition spd="med">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algn="l" eaLnBrk="1" hangingPunct="1"/>
            <a:r>
              <a:rPr lang="en-US" sz="1800" b="1" i="1" u="sng" dirty="0"/>
              <a:t>The Players (Cont’d) …</a:t>
            </a:r>
            <a:endParaRPr lang="en-US" sz="1800" b="1" i="1" u="sng" dirty="0">
              <a:effectLst/>
            </a:endParaRPr>
          </a:p>
        </p:txBody>
      </p:sp>
      <p:sp>
        <p:nvSpPr>
          <p:cNvPr id="24579" name="Rectangle 2"/>
          <p:cNvSpPr>
            <a:spLocks noGrp="1" noChangeArrowheads="1"/>
          </p:cNvSpPr>
          <p:nvPr>
            <p:ph idx="1"/>
          </p:nvPr>
        </p:nvSpPr>
        <p:spPr>
          <a:xfrm>
            <a:off x="609600" y="1524000"/>
            <a:ext cx="7772400" cy="4267200"/>
          </a:xfrm>
        </p:spPr>
        <p:txBody>
          <a:bodyPr>
            <a:normAutofit/>
          </a:bodyPr>
          <a:lstStyle/>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Players have included Allston Trading, Citadel Securities, DRW Trading, Flow Traders, Goldman Sachs, GTS, Hudson River Trading, IMC Financial Markets, Jane Street, Jump Trading, Millennium, Morgan Stanley, Optiver, Susquehanna International Group, Tower Research Capital, Tradebot, Two Sigma, UBS, Virtu Financial, XR Trading*</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*There has been consolidation, and several of these firms have exited the HFT business, due to the lack of volatility and the impact to profitability.</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As profitability has contracted, m</a:t>
            </a:r>
            <a:r>
              <a:rPr lang="en-US" sz="1800" dirty="0">
                <a:effectLst/>
                <a:latin typeface="Tahoma" panose="020B0604030504040204" pitchFamily="34" charset="0"/>
                <a:ea typeface="Tahoma" panose="020B0604030504040204" pitchFamily="34" charset="0"/>
                <a:cs typeface="Tahoma" panose="020B0604030504040204" pitchFamily="34" charset="0"/>
              </a:rPr>
              <a:t>any have moved on from equities into other asset classes and less liquid markets (FX, futures, emerging markets bonds).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Crypto currencies are also emerging as a new playing field.  Stay tuned…</a:t>
            </a:r>
            <a:endParaRPr lang="en-US" sz="1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266389072"/>
      </p:ext>
    </p:extLst>
  </p:cSld>
  <p:clrMapOvr>
    <a:masterClrMapping/>
  </p:clrMapOvr>
  <p:transition spd="med">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eaLnBrk="1" hangingPunct="1"/>
            <a:r>
              <a:rPr lang="en-US" sz="3600" b="1" i="1" u="sng" dirty="0"/>
              <a:t>HFT – Technology Components</a:t>
            </a:r>
            <a:endParaRPr lang="en-US" sz="3600" b="1" i="1" u="sng" dirty="0">
              <a:effectLst/>
            </a:endParaRPr>
          </a:p>
        </p:txBody>
      </p:sp>
      <p:sp>
        <p:nvSpPr>
          <p:cNvPr id="24579" name="Rectangle 2"/>
          <p:cNvSpPr>
            <a:spLocks noGrp="1" noChangeArrowheads="1"/>
          </p:cNvSpPr>
          <p:nvPr>
            <p:ph idx="1"/>
          </p:nvPr>
        </p:nvSpPr>
        <p:spPr>
          <a:xfrm>
            <a:off x="609600" y="1524000"/>
            <a:ext cx="7772400" cy="4267200"/>
          </a:xfrm>
        </p:spPr>
        <p:txBody>
          <a:bodyPr/>
          <a:lstStyle/>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ULLDMA Technologies:</a:t>
            </a:r>
          </a:p>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Co-located servers, proximity hosting with exchange/ATS matching engines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Algos to slice and dice block sized orders, smart order routing to venue(s) with the prevailing NBBO or size liquidity</a:t>
            </a:r>
          </a:p>
          <a:p>
            <a:pPr marL="796925" lvl="1" indent="-396875">
              <a:lnSpc>
                <a:spcPct val="90000"/>
              </a:lnSpc>
              <a:spcBef>
                <a:spcPct val="25000"/>
              </a:spcBef>
              <a:spcAft>
                <a:spcPct val="25000"/>
              </a:spcAft>
            </a:pPr>
            <a:r>
              <a:rPr lang="en-US" sz="1400" dirty="0">
                <a:latin typeface="Tahoma" panose="020B0604030504040204" pitchFamily="34" charset="0"/>
                <a:ea typeface="Tahoma" panose="020B0604030504040204" pitchFamily="34" charset="0"/>
                <a:cs typeface="Tahoma" panose="020B0604030504040204" pitchFamily="34" charset="0"/>
              </a:rPr>
              <a:t>S</a:t>
            </a:r>
            <a:r>
              <a:rPr lang="en-US" sz="1400" dirty="0">
                <a:effectLst/>
                <a:latin typeface="Tahoma" panose="020B0604030504040204" pitchFamily="34" charset="0"/>
                <a:ea typeface="Tahoma" panose="020B0604030504040204" pitchFamily="34" charset="0"/>
                <a:cs typeface="Tahoma" panose="020B0604030504040204" pitchFamily="34" charset="0"/>
              </a:rPr>
              <a:t>ubsets and core components of HFT</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Ability to consume and digest a large volume and velocity of “big data” (structured and unstructured real time market data, news, social media chatter)</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Evolution of n</a:t>
            </a:r>
            <a:r>
              <a:rPr lang="en-US" sz="1800" dirty="0">
                <a:effectLst/>
                <a:latin typeface="Tahoma" panose="020B0604030504040204" pitchFamily="34" charset="0"/>
                <a:ea typeface="Tahoma" panose="020B0604030504040204" pitchFamily="34" charset="0"/>
                <a:cs typeface="Tahoma" panose="020B0604030504040204" pitchFamily="34" charset="0"/>
              </a:rPr>
              <a:t>ew order types</a:t>
            </a:r>
          </a:p>
          <a:p>
            <a:pPr marL="796925" lvl="1" indent="-396875">
              <a:lnSpc>
                <a:spcPct val="90000"/>
              </a:lnSpc>
              <a:spcBef>
                <a:spcPct val="25000"/>
              </a:spcBef>
              <a:spcAft>
                <a:spcPct val="25000"/>
              </a:spcAft>
            </a:pPr>
            <a:r>
              <a:rPr lang="en-US" sz="1400" dirty="0">
                <a:latin typeface="Tahoma" panose="020B0604030504040204" pitchFamily="34" charset="0"/>
                <a:ea typeface="Tahoma" panose="020B0604030504040204" pitchFamily="34" charset="0"/>
                <a:cs typeface="Tahoma" panose="020B0604030504040204" pitchFamily="34" charset="0"/>
              </a:rPr>
              <a:t>Variations on LMT, IOC, FOK etc.</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Use of high-speed networking, hardware and software technologies.</a:t>
            </a:r>
          </a:p>
          <a:p>
            <a:pPr marL="400050" lvl="1" indent="0">
              <a:lnSpc>
                <a:spcPct val="90000"/>
              </a:lnSpc>
              <a:spcBef>
                <a:spcPct val="25000"/>
              </a:spcBef>
              <a:spcAft>
                <a:spcPct val="25000"/>
              </a:spcAft>
              <a:buNone/>
            </a:pPr>
            <a:endParaRPr lang="en-US" sz="1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2899460657"/>
      </p:ext>
    </p:extLst>
  </p:cSld>
  <p:clrMapOvr>
    <a:masterClrMapping/>
  </p:clrMapOvr>
  <p:transition spd="med">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algn="l" eaLnBrk="1" hangingPunct="1"/>
            <a:r>
              <a:rPr lang="en-US" sz="1800" b="1" i="1" u="sng" dirty="0"/>
              <a:t>HFT – Technology Components (Cont’d) …</a:t>
            </a:r>
            <a:endParaRPr lang="en-US" sz="1800" b="1" i="1" u="sng" dirty="0">
              <a:effectLst/>
            </a:endParaRPr>
          </a:p>
        </p:txBody>
      </p:sp>
      <p:sp>
        <p:nvSpPr>
          <p:cNvPr id="24579" name="Rectangle 2"/>
          <p:cNvSpPr>
            <a:spLocks noGrp="1" noChangeArrowheads="1"/>
          </p:cNvSpPr>
          <p:nvPr>
            <p:ph idx="1"/>
          </p:nvPr>
        </p:nvSpPr>
        <p:spPr>
          <a:xfrm>
            <a:off x="609600" y="1524000"/>
            <a:ext cx="7772400" cy="4267200"/>
          </a:xfrm>
        </p:spPr>
        <p:txBody>
          <a:bodyPr>
            <a:normAutofit/>
          </a:bodyPr>
          <a:lstStyle/>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Fiber network connectivity for speed advantages to address/mitigate and extract latency arbitrage</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Evolution of microwave communications between east coast and mid-west exchange co-lo sites for further speed edge</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Specialized FIX c</a:t>
            </a:r>
            <a:r>
              <a:rPr lang="en-US" sz="1800" dirty="0">
                <a:effectLst/>
                <a:latin typeface="Tahoma" panose="020B0604030504040204" pitchFamily="34" charset="0"/>
                <a:ea typeface="Tahoma" panose="020B0604030504040204" pitchFamily="34" charset="0"/>
                <a:cs typeface="Tahoma" panose="020B0604030504040204" pitchFamily="34" charset="0"/>
              </a:rPr>
              <a:t>onnectivity to </a:t>
            </a:r>
          </a:p>
          <a:p>
            <a:pPr marL="796925" lvl="1" indent="-396875">
              <a:lnSpc>
                <a:spcPct val="90000"/>
              </a:lnSpc>
              <a:spcBef>
                <a:spcPct val="25000"/>
              </a:spcBef>
              <a:spcAft>
                <a:spcPct val="25000"/>
              </a:spcAft>
            </a:pPr>
            <a:r>
              <a:rPr lang="en-US" sz="1400" dirty="0">
                <a:effectLst/>
                <a:latin typeface="Tahoma" panose="020B0604030504040204" pitchFamily="34" charset="0"/>
                <a:ea typeface="Tahoma" panose="020B0604030504040204" pitchFamily="34" charset="0"/>
                <a:cs typeface="Tahoma" panose="020B0604030504040204" pitchFamily="34" charset="0"/>
              </a:rPr>
              <a:t>~</a:t>
            </a:r>
            <a:r>
              <a:rPr lang="en-US" sz="1400" dirty="0">
                <a:latin typeface="Tahoma" panose="020B0604030504040204" pitchFamily="34" charset="0"/>
                <a:ea typeface="Tahoma" panose="020B0604030504040204" pitchFamily="34" charset="0"/>
                <a:cs typeface="Tahoma" panose="020B0604030504040204" pitchFamily="34" charset="0"/>
              </a:rPr>
              <a:t>65 </a:t>
            </a:r>
            <a:r>
              <a:rPr lang="en-US" sz="1400" dirty="0">
                <a:effectLst/>
                <a:latin typeface="Tahoma" panose="020B0604030504040204" pitchFamily="34" charset="0"/>
                <a:ea typeface="Tahoma" panose="020B0604030504040204" pitchFamily="34" charset="0"/>
                <a:cs typeface="Tahoma" panose="020B0604030504040204" pitchFamily="34" charset="0"/>
              </a:rPr>
              <a:t>equity exchanges/ATS dark pools </a:t>
            </a:r>
          </a:p>
          <a:p>
            <a:pPr marL="796925" lvl="1" indent="-396875">
              <a:lnSpc>
                <a:spcPct val="90000"/>
              </a:lnSpc>
              <a:spcBef>
                <a:spcPct val="25000"/>
              </a:spcBef>
              <a:spcAft>
                <a:spcPct val="25000"/>
              </a:spcAft>
            </a:pPr>
            <a:r>
              <a:rPr lang="en-US" sz="1400" dirty="0">
                <a:effectLst/>
                <a:latin typeface="Tahoma" panose="020B0604030504040204" pitchFamily="34" charset="0"/>
                <a:ea typeface="Tahoma" panose="020B0604030504040204" pitchFamily="34" charset="0"/>
                <a:cs typeface="Tahoma" panose="020B0604030504040204" pitchFamily="34" charset="0"/>
              </a:rPr>
              <a:t>8-10 futures exchanges</a:t>
            </a:r>
          </a:p>
          <a:p>
            <a:pPr marL="796925" lvl="1" indent="-396875">
              <a:lnSpc>
                <a:spcPct val="90000"/>
              </a:lnSpc>
              <a:spcBef>
                <a:spcPct val="25000"/>
              </a:spcBef>
              <a:spcAft>
                <a:spcPct val="25000"/>
              </a:spcAft>
            </a:pPr>
            <a:r>
              <a:rPr lang="en-US" sz="1400" dirty="0">
                <a:latin typeface="Tahoma" panose="020B0604030504040204" pitchFamily="34" charset="0"/>
                <a:ea typeface="Tahoma" panose="020B0604030504040204" pitchFamily="34" charset="0"/>
                <a:cs typeface="Tahoma" panose="020B0604030504040204" pitchFamily="34" charset="0"/>
              </a:rPr>
              <a:t>~20 FX networks/ECNs</a:t>
            </a:r>
            <a:endParaRPr lang="en-US" sz="1400" dirty="0">
              <a:effectLst/>
              <a:latin typeface="Tahoma" panose="020B0604030504040204" pitchFamily="34" charset="0"/>
              <a:ea typeface="Tahoma" panose="020B0604030504040204" pitchFamily="34" charset="0"/>
              <a:cs typeface="Tahoma" panose="020B0604030504040204" pitchFamily="34" charset="0"/>
            </a:endParaRP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Specialized, continually-tuned software engineering and related tech architecture expertise</a:t>
            </a:r>
          </a:p>
          <a:p>
            <a:pPr marL="396875" indent="-396875">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Capex requirements for equipment purchases</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Build outs can take several months or longer.</a:t>
            </a: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96875" indent="-396875">
              <a:lnSpc>
                <a:spcPct val="90000"/>
              </a:lnSpc>
              <a:spcBef>
                <a:spcPct val="25000"/>
              </a:spcBef>
              <a:spcAft>
                <a:spcPct val="25000"/>
              </a:spcAft>
            </a:pPr>
            <a:endParaRPr lang="en-US" sz="1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3248863148"/>
      </p:ext>
    </p:extLst>
  </p:cSld>
  <p:clrMapOvr>
    <a:masterClrMapping/>
  </p:clrMapOvr>
  <p:transition spd="med">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eaLnBrk="1" hangingPunct="1"/>
            <a:r>
              <a:rPr lang="en-US" sz="3600" b="1" i="1" u="sng" dirty="0"/>
              <a:t>HFT Growth Rate</a:t>
            </a:r>
            <a:r>
              <a:rPr lang="en-US" sz="1800" b="1" i="1" u="sng" dirty="0"/>
              <a:t>*</a:t>
            </a:r>
            <a:endParaRPr lang="en-US" sz="1800" b="1" i="1" u="sng" dirty="0">
              <a:effectLst/>
            </a:endParaRPr>
          </a:p>
        </p:txBody>
      </p:sp>
      <p:sp>
        <p:nvSpPr>
          <p:cNvPr id="24579" name="Rectangle 2"/>
          <p:cNvSpPr>
            <a:spLocks noGrp="1" noChangeArrowheads="1"/>
          </p:cNvSpPr>
          <p:nvPr>
            <p:ph idx="1"/>
          </p:nvPr>
        </p:nvSpPr>
        <p:spPr>
          <a:xfrm>
            <a:off x="609600" y="1524000"/>
            <a:ext cx="7772400" cy="4648200"/>
          </a:xfrm>
        </p:spPr>
        <p:txBody>
          <a:bodyPr>
            <a:noAutofit/>
          </a:bodyPr>
          <a:lstStyle/>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Early 2000’s: 	&lt;10% U.S</a:t>
            </a:r>
            <a:r>
              <a:rPr lang="en-US" sz="1800" dirty="0">
                <a:latin typeface="Tahoma" panose="020B0604030504040204" pitchFamily="34" charset="0"/>
                <a:ea typeface="Tahoma" panose="020B0604030504040204" pitchFamily="34" charset="0"/>
                <a:cs typeface="Tahoma" panose="020B0604030504040204" pitchFamily="34" charset="0"/>
              </a:rPr>
              <a:t>. equities</a:t>
            </a:r>
          </a:p>
          <a:p>
            <a:pPr marL="0" indent="0" eaLnBrk="1" hangingPunct="1">
              <a:lnSpc>
                <a:spcPct val="90000"/>
              </a:lnSpc>
              <a:spcBef>
                <a:spcPct val="25000"/>
              </a:spcBef>
              <a:spcAft>
                <a:spcPct val="25000"/>
              </a:spcAft>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164% CAGR from 2005-2009</a:t>
            </a:r>
          </a:p>
          <a:p>
            <a:pPr marL="0" indent="0" eaLnBrk="1" hangingPunct="1">
              <a:lnSpc>
                <a:spcPct val="90000"/>
              </a:lnSpc>
              <a:spcBef>
                <a:spcPct val="25000"/>
              </a:spcBef>
              <a:spcAft>
                <a:spcPct val="25000"/>
              </a:spcAft>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By 2016, ~52% of U.S. equity </a:t>
            </a:r>
            <a:r>
              <a:rPr lang="en-US" sz="1800" i="1" dirty="0">
                <a:latin typeface="Tahoma" panose="020B0604030504040204" pitchFamily="34" charset="0"/>
                <a:ea typeface="Tahoma" panose="020B0604030504040204" pitchFamily="34" charset="0"/>
                <a:cs typeface="Tahoma" panose="020B0604030504040204" pitchFamily="34" charset="0"/>
              </a:rPr>
              <a:t>order flow; ~60% of U.S. futures order flow</a:t>
            </a:r>
          </a:p>
          <a:p>
            <a:pPr marL="0" indent="0" eaLnBrk="1" hangingPunct="1">
              <a:lnSpc>
                <a:spcPct val="90000"/>
              </a:lnSpc>
              <a:spcBef>
                <a:spcPct val="25000"/>
              </a:spcBef>
              <a:spcAft>
                <a:spcPct val="25000"/>
              </a:spcAft>
              <a:buNone/>
            </a:pPr>
            <a:endParaRPr lang="en-US" sz="1800" i="1" dirty="0">
              <a:latin typeface="Tahoma" panose="020B0604030504040204" pitchFamily="34" charset="0"/>
              <a:ea typeface="Tahoma" panose="020B0604030504040204" pitchFamily="34" charset="0"/>
              <a:cs typeface="Tahoma" panose="020B0604030504040204" pitchFamily="34" charset="0"/>
            </a:endParaRPr>
          </a:p>
          <a:p>
            <a:pPr marL="0" indent="0" eaLnBrk="1" hangingPunct="1">
              <a:lnSpc>
                <a:spcPct val="90000"/>
              </a:lnSpc>
              <a:spcBef>
                <a:spcPct val="25000"/>
              </a:spcBef>
              <a:spcAft>
                <a:spcPct val="25000"/>
              </a:spcAft>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eaLnBrk="1" hangingPunct="1">
              <a:lnSpc>
                <a:spcPct val="90000"/>
              </a:lnSpc>
              <a:spcBef>
                <a:spcPct val="25000"/>
              </a:spcBef>
              <a:spcAft>
                <a:spcPct val="25000"/>
              </a:spcAft>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eaLnBrk="1" hangingPunct="1">
              <a:lnSpc>
                <a:spcPct val="90000"/>
              </a:lnSpc>
              <a:spcBef>
                <a:spcPct val="25000"/>
              </a:spcBef>
              <a:spcAft>
                <a:spcPct val="25000"/>
              </a:spcAft>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eaLnBrk="1" hangingPunct="1">
              <a:lnSpc>
                <a:spcPct val="90000"/>
              </a:lnSpc>
              <a:spcBef>
                <a:spcPct val="25000"/>
              </a:spcBef>
              <a:spcAft>
                <a:spcPct val="25000"/>
              </a:spcAft>
              <a:buNone/>
            </a:pPr>
            <a:r>
              <a:rPr lang="en-US" sz="1050" b="1" i="1" dirty="0">
                <a:latin typeface="Tahoma" panose="020B0604030504040204" pitchFamily="34" charset="0"/>
                <a:ea typeface="Tahoma" panose="020B0604030504040204" pitchFamily="34" charset="0"/>
                <a:cs typeface="Tahoma" panose="020B0604030504040204" pitchFamily="34" charset="0"/>
              </a:rPr>
              <a:t>*Source:</a:t>
            </a:r>
            <a:r>
              <a:rPr lang="en-US" sz="1050" dirty="0">
                <a:latin typeface="Tahoma" panose="020B0604030504040204" pitchFamily="34" charset="0"/>
                <a:ea typeface="Tahoma" panose="020B0604030504040204" pitchFamily="34" charset="0"/>
                <a:cs typeface="Tahoma" panose="020B0604030504040204" pitchFamily="34" charset="0"/>
              </a:rPr>
              <a:t> </a:t>
            </a:r>
            <a:r>
              <a:rPr lang="en-US" sz="1050" b="1" dirty="0">
                <a:latin typeface="Tahoma" panose="020B0604030504040204" pitchFamily="34" charset="0"/>
                <a:ea typeface="Tahoma" panose="020B0604030504040204" pitchFamily="34" charset="0"/>
                <a:cs typeface="Tahoma" panose="020B0604030504040204" pitchFamily="34" charset="0"/>
              </a:rPr>
              <a:t>New York Stock Exchange, Tabb Group</a:t>
            </a:r>
            <a:endParaRPr lang="en-US" sz="105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2899460657"/>
      </p:ext>
    </p:extLst>
  </p:cSld>
  <p:clrMapOvr>
    <a:masterClrMapping/>
  </p:clrMapOvr>
  <p:transition spd="med">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Autofit/>
          </a:bodyPr>
          <a:lstStyle/>
          <a:p>
            <a:pPr eaLnBrk="1" hangingPunct="1"/>
            <a:r>
              <a:rPr lang="en-US" sz="3600" b="1" i="1" u="sng" dirty="0"/>
              <a:t>Decline in HFT Profitability, </a:t>
            </a:r>
            <a:br>
              <a:rPr lang="en-US" sz="3600" b="1" i="1" u="sng" dirty="0"/>
            </a:br>
            <a:r>
              <a:rPr lang="en-US" sz="3600" b="1" i="1" u="sng" dirty="0"/>
              <a:t>Downward Margin Pressures</a:t>
            </a:r>
            <a:endParaRPr lang="en-US" sz="3600" b="1" i="1" u="sng" dirty="0">
              <a:effectLst/>
            </a:endParaRPr>
          </a:p>
        </p:txBody>
      </p:sp>
      <p:sp>
        <p:nvSpPr>
          <p:cNvPr id="24579" name="Rectangle 2"/>
          <p:cNvSpPr>
            <a:spLocks noGrp="1" noChangeArrowheads="1"/>
          </p:cNvSpPr>
          <p:nvPr>
            <p:ph idx="1"/>
          </p:nvPr>
        </p:nvSpPr>
        <p:spPr>
          <a:xfrm>
            <a:off x="609600" y="1752600"/>
            <a:ext cx="7772400" cy="4038600"/>
          </a:xfrm>
        </p:spPr>
        <p:txBody>
          <a:bodyPr>
            <a:normAutofit/>
          </a:bodyPr>
          <a:lstStyle/>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Low volatility, declining transaction volumes; ef</a:t>
            </a:r>
            <a:r>
              <a:rPr lang="en-US" sz="1800" dirty="0">
                <a:effectLst/>
                <a:latin typeface="Tahoma" panose="020B0604030504040204" pitchFamily="34" charset="0"/>
                <a:ea typeface="Tahoma" panose="020B0604030504040204" pitchFamily="34" charset="0"/>
                <a:cs typeface="Tahoma" panose="020B0604030504040204" pitchFamily="34" charset="0"/>
              </a:rPr>
              <a:t>fects of de-leveraging, capital adequacy constraints on market making, prime brokerage activities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High barriers to market entry (capex expenditures, IT infrastructure investment, specialized trading, software engineering and tech infrastructure expertise)</a:t>
            </a:r>
          </a:p>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Escalating IT and regulatory compliance costs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HFT-like technologies are now embedded in market structure.</a:t>
            </a: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Profit margin decline from ~10 mils/share in 2008 to ~5 mils/share in 2013</a:t>
            </a:r>
          </a:p>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Getco’s HFT profit fell 90% in 2012/2011; they </a:t>
            </a:r>
            <a:r>
              <a:rPr lang="en-US" sz="1800" dirty="0">
                <a:latin typeface="Tahoma" panose="020B0604030504040204" pitchFamily="34" charset="0"/>
                <a:ea typeface="Tahoma" panose="020B0604030504040204" pitchFamily="34" charset="0"/>
                <a:cs typeface="Tahoma" panose="020B0604030504040204" pitchFamily="34" charset="0"/>
              </a:rPr>
              <a:t>exited the HFT business </a:t>
            </a:r>
            <a:r>
              <a:rPr lang="en-US" sz="1800" dirty="0">
                <a:effectLst/>
                <a:latin typeface="Tahoma" panose="020B0604030504040204" pitchFamily="34" charset="0"/>
                <a:ea typeface="Tahoma" panose="020B0604030504040204" pitchFamily="34" charset="0"/>
                <a:cs typeface="Tahoma" panose="020B0604030504040204" pitchFamily="34" charset="0"/>
              </a:rPr>
              <a:t>in Feb 2013.</a:t>
            </a:r>
          </a:p>
          <a:p>
            <a:pPr marL="0" indent="0" eaLnBrk="1" hangingPunct="1">
              <a:lnSpc>
                <a:spcPct val="90000"/>
              </a:lnSpc>
              <a:spcBef>
                <a:spcPct val="25000"/>
              </a:spcBef>
              <a:spcAft>
                <a:spcPct val="25000"/>
              </a:spcAft>
              <a:buNone/>
            </a:pPr>
            <a:endParaRPr lang="en-US" sz="1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2899460657"/>
      </p:ext>
    </p:extLst>
  </p:cSld>
  <p:clrMapOvr>
    <a:masterClrMapping/>
  </p:clrMapOvr>
  <p:transition spd="med">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609600" y="432955"/>
            <a:ext cx="7620000" cy="1039091"/>
          </a:xfrm>
          <a:noFill/>
        </p:spPr>
        <p:txBody>
          <a:bodyPr anchor="ctr">
            <a:noAutofit/>
          </a:bodyPr>
          <a:lstStyle/>
          <a:p>
            <a:pPr eaLnBrk="1" hangingPunct="1"/>
            <a:r>
              <a:rPr lang="en-US" sz="3200" b="1" i="1" u="sng" dirty="0"/>
              <a:t>U.S. Equities HFT Revenues - Continued Decline; Spread Across Numerous Firms</a:t>
            </a:r>
            <a:endParaRPr lang="en-US" sz="3200" b="1" i="1" u="sng" dirty="0">
              <a:effectLst/>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pic>
        <p:nvPicPr>
          <p:cNvPr id="7" name="Picture 6">
            <a:extLst>
              <a:ext uri="{FF2B5EF4-FFF2-40B4-BE49-F238E27FC236}">
                <a16:creationId xmlns:a16="http://schemas.microsoft.com/office/drawing/2014/main" id="{0E7EE7CC-3A19-4712-84D9-747EAD100A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752600"/>
            <a:ext cx="7010400" cy="4191000"/>
          </a:xfrm>
          <a:prstGeom prst="rect">
            <a:avLst/>
          </a:prstGeom>
        </p:spPr>
      </p:pic>
    </p:spTree>
    <p:extLst>
      <p:ext uri="{BB962C8B-B14F-4D97-AF65-F5344CB8AC3E}">
        <p14:creationId xmlns:p14="http://schemas.microsoft.com/office/powerpoint/2010/main" val="2204005792"/>
      </p:ext>
    </p:extLst>
  </p:cSld>
  <p:clrMapOvr>
    <a:masterClrMapping/>
  </p:clrMapOvr>
  <p:transition spd="med">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eaLnBrk="1" hangingPunct="1"/>
            <a:r>
              <a:rPr lang="en-US" sz="3600" b="1" i="1" u="sng" dirty="0"/>
              <a:t>Pro’s / Con’s of Dark Pools</a:t>
            </a:r>
            <a:endParaRPr lang="en-US" sz="3600" b="1" i="1" u="sng" dirty="0">
              <a:effectLst/>
            </a:endParaRPr>
          </a:p>
        </p:txBody>
      </p:sp>
      <p:sp>
        <p:nvSpPr>
          <p:cNvPr id="24579" name="Rectangle 2"/>
          <p:cNvSpPr>
            <a:spLocks noGrp="1" noChangeArrowheads="1"/>
          </p:cNvSpPr>
          <p:nvPr>
            <p:ph idx="1"/>
          </p:nvPr>
        </p:nvSpPr>
        <p:spPr>
          <a:xfrm>
            <a:off x="609600" y="1524000"/>
            <a:ext cx="7772400" cy="4648200"/>
          </a:xfrm>
        </p:spPr>
        <p:txBody>
          <a:bodyPr>
            <a:normAutofit fontScale="85000" lnSpcReduction="20000"/>
          </a:bodyPr>
          <a:lstStyle/>
          <a:p>
            <a:pPr marL="0" indent="0" eaLnBrk="1" hangingPunct="1">
              <a:lnSpc>
                <a:spcPct val="90000"/>
              </a:lnSpc>
              <a:spcBef>
                <a:spcPct val="25000"/>
              </a:spcBef>
              <a:spcAft>
                <a:spcPct val="25000"/>
              </a:spcAft>
              <a:buNone/>
            </a:pPr>
            <a:r>
              <a:rPr lang="en-US" sz="1800" b="1" u="sng" dirty="0">
                <a:latin typeface="Tahoma" panose="020B0604030504040204" pitchFamily="34" charset="0"/>
                <a:ea typeface="Tahoma" panose="020B0604030504040204" pitchFamily="34" charset="0"/>
                <a:cs typeface="Tahoma" panose="020B0604030504040204" pitchFamily="34" charset="0"/>
              </a:rPr>
              <a:t>PROs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Multiple liquidity pools, places to source liquidity</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Some offer anonymous block trading</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Support for multiple, new order types to facilitate HFT</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Gives buy-side traders more control, choices for execution</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Preferencing of orders via algo routing to specific venues</a:t>
            </a:r>
          </a:p>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Internalization of order flow: a smorgasbor</a:t>
            </a:r>
            <a:r>
              <a:rPr lang="en-US" sz="1800" dirty="0">
                <a:latin typeface="Tahoma" panose="020B0604030504040204" pitchFamily="34" charset="0"/>
                <a:ea typeface="Tahoma" panose="020B0604030504040204" pitchFamily="34" charset="0"/>
                <a:cs typeface="Tahoma" panose="020B0604030504040204" pitchFamily="34" charset="0"/>
              </a:rPr>
              <a:t>d of block, retail, institutional, prop, market making orders</a:t>
            </a:r>
          </a:p>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Latency advantages/disadvantages between exchanges, ATS venues</a:t>
            </a:r>
          </a:p>
          <a:p>
            <a:pPr marL="0" indent="0" eaLnBrk="1" hangingPunct="1">
              <a:lnSpc>
                <a:spcPct val="90000"/>
              </a:lnSpc>
              <a:spcBef>
                <a:spcPct val="25000"/>
              </a:spcBef>
              <a:spcAft>
                <a:spcPct val="25000"/>
              </a:spcAft>
              <a:buNone/>
            </a:pPr>
            <a:r>
              <a:rPr lang="en-US" sz="1800" b="1" u="sng" dirty="0">
                <a:latin typeface="Tahoma" panose="020B0604030504040204" pitchFamily="34" charset="0"/>
                <a:ea typeface="Tahoma" panose="020B0604030504040204" pitchFamily="34" charset="0"/>
                <a:cs typeface="Tahoma" panose="020B0604030504040204" pitchFamily="34" charset="0"/>
              </a:rPr>
              <a:t>CONS</a:t>
            </a:r>
          </a:p>
          <a:p>
            <a:pPr>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Internalization of order flow by large “wholesalers”</a:t>
            </a:r>
          </a:p>
          <a:p>
            <a:pPr>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Levels of complexity and responsibilities for the buy-side in achieving Best Ex</a:t>
            </a:r>
          </a:p>
          <a:p>
            <a:pPr>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Potential for information leakage and gaming</a:t>
            </a:r>
          </a:p>
          <a:p>
            <a:pPr>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Latency advantages/disadvantages</a:t>
            </a:r>
          </a:p>
          <a:p>
            <a:pPr>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Custom order types can become “toxic”</a:t>
            </a:r>
          </a:p>
          <a:p>
            <a:pPr>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Payment for order flow</a:t>
            </a:r>
          </a:p>
          <a:p>
            <a:pPr>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Some of the smorgasbord of order flow can be considered “toxic”</a:t>
            </a:r>
          </a:p>
          <a:p>
            <a:pPr>
              <a:lnSpc>
                <a:spcPct val="90000"/>
              </a:lnSpc>
              <a:spcBef>
                <a:spcPct val="25000"/>
              </a:spcBef>
              <a:spcAft>
                <a:spcPct val="25000"/>
              </a:spcAft>
            </a:pPr>
            <a:endParaRPr lang="en-US" sz="1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2899460657"/>
      </p:ext>
    </p:extLst>
  </p:cSld>
  <p:clrMapOvr>
    <a:masterClrMapping/>
  </p:clrMapOvr>
  <p:transition spd="med">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eaLnBrk="1" hangingPunct="1"/>
            <a:r>
              <a:rPr lang="en-US" sz="3600" b="1" i="1" u="sng" dirty="0"/>
              <a:t>Implicit / Explicit Trading Costs</a:t>
            </a:r>
            <a:endParaRPr lang="en-US" sz="3600" b="1" i="1" u="sng" dirty="0">
              <a:effectLst/>
            </a:endParaRPr>
          </a:p>
        </p:txBody>
      </p:sp>
      <p:sp>
        <p:nvSpPr>
          <p:cNvPr id="24579" name="Rectangle 2"/>
          <p:cNvSpPr>
            <a:spLocks noGrp="1" noChangeArrowheads="1"/>
          </p:cNvSpPr>
          <p:nvPr>
            <p:ph idx="1"/>
          </p:nvPr>
        </p:nvSpPr>
        <p:spPr>
          <a:xfrm>
            <a:off x="609600" y="1524000"/>
            <a:ext cx="7772400" cy="4267200"/>
          </a:xfrm>
        </p:spPr>
        <p:txBody>
          <a:bodyPr/>
          <a:lstStyle/>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Traditional slippage, market impact costs (latency)</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Market impact costs in handling block flow versus retail/small order flow </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Floor brokerage and commissions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Rebate fees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Exchange fees including the premium costs for proximity hosting of servers in co-lo sites</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The impact of informed versus un-informed order flow</a:t>
            </a: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Transaction cost analysis (TCA) tools now available in the public domain.</a:t>
            </a: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2899460657"/>
      </p:ext>
    </p:extLst>
  </p:cSld>
  <p:clrMapOvr>
    <a:masterClrMapping/>
  </p:clrMapOvr>
  <p:transition spd="med">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eaLnBrk="1" hangingPunct="1"/>
            <a:r>
              <a:rPr lang="en-US" sz="3600" b="1" i="1" u="sng" dirty="0"/>
              <a:t>Maker/ Taker Fees, Ranges</a:t>
            </a:r>
            <a:endParaRPr lang="en-US" sz="3600" b="1" i="1" u="sng" dirty="0">
              <a:effectLst/>
            </a:endParaRPr>
          </a:p>
        </p:txBody>
      </p:sp>
      <p:sp>
        <p:nvSpPr>
          <p:cNvPr id="24579" name="Rectangle 2"/>
          <p:cNvSpPr>
            <a:spLocks noGrp="1" noChangeArrowheads="1"/>
          </p:cNvSpPr>
          <p:nvPr>
            <p:ph idx="1"/>
          </p:nvPr>
        </p:nvSpPr>
        <p:spPr>
          <a:xfrm>
            <a:off x="609600" y="1524000"/>
            <a:ext cx="7772400" cy="4267200"/>
          </a:xfrm>
        </p:spPr>
        <p:txBody>
          <a:bodyPr/>
          <a:lstStyle/>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Varies from venue to venue</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Fees vary from the buy-side and the sell-side </a:t>
            </a:r>
            <a:r>
              <a:rPr lang="en-US" sz="1800" dirty="0">
                <a:effectLst/>
                <a:latin typeface="Tahoma" panose="020B0604030504040204" pitchFamily="34" charset="0"/>
                <a:ea typeface="Tahoma" panose="020B0604030504040204" pitchFamily="34" charset="0"/>
                <a:cs typeface="Tahoma" panose="020B0604030504040204" pitchFamily="34" charset="0"/>
              </a:rPr>
              <a:t>(i.e., some fees may not be passed along to buy-side, others are passed along to the sell-side)</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Equities:</a:t>
            </a:r>
          </a:p>
          <a:p>
            <a:pPr marL="796925" lvl="1" indent="-396875">
              <a:lnSpc>
                <a:spcPct val="90000"/>
              </a:lnSpc>
              <a:spcBef>
                <a:spcPct val="25000"/>
              </a:spcBef>
              <a:spcAft>
                <a:spcPct val="25000"/>
              </a:spcAft>
            </a:pPr>
            <a:r>
              <a:rPr lang="en-US" sz="1400" dirty="0">
                <a:effectLst/>
                <a:latin typeface="Tahoma" panose="020B0604030504040204" pitchFamily="34" charset="0"/>
                <a:ea typeface="Tahoma" panose="020B0604030504040204" pitchFamily="34" charset="0"/>
                <a:cs typeface="Tahoma" panose="020B0604030504040204" pitchFamily="34" charset="0"/>
              </a:rPr>
              <a:t>Makers:	0-15 mils/share</a:t>
            </a:r>
          </a:p>
          <a:p>
            <a:pPr marL="796925" lvl="1" indent="-396875">
              <a:lnSpc>
                <a:spcPct val="90000"/>
              </a:lnSpc>
              <a:spcBef>
                <a:spcPct val="25000"/>
              </a:spcBef>
              <a:spcAft>
                <a:spcPct val="25000"/>
              </a:spcAft>
            </a:pPr>
            <a:r>
              <a:rPr lang="en-US" sz="1400" dirty="0">
                <a:latin typeface="Tahoma" panose="020B0604030504040204" pitchFamily="34" charset="0"/>
                <a:ea typeface="Tahoma" panose="020B0604030504040204" pitchFamily="34" charset="0"/>
                <a:cs typeface="Tahoma" panose="020B0604030504040204" pitchFamily="34" charset="0"/>
              </a:rPr>
              <a:t>Takers:	15-40 mils/share</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Options:</a:t>
            </a:r>
          </a:p>
          <a:p>
            <a:pPr marL="796925" lvl="1" indent="-396875">
              <a:lnSpc>
                <a:spcPct val="90000"/>
              </a:lnSpc>
              <a:spcBef>
                <a:spcPct val="25000"/>
              </a:spcBef>
              <a:spcAft>
                <a:spcPct val="25000"/>
              </a:spcAft>
            </a:pPr>
            <a:r>
              <a:rPr lang="en-US" sz="1400" dirty="0">
                <a:latin typeface="Tahoma" panose="020B0604030504040204" pitchFamily="34" charset="0"/>
                <a:ea typeface="Tahoma" panose="020B0604030504040204" pitchFamily="34" charset="0"/>
                <a:cs typeface="Tahoma" panose="020B0604030504040204" pitchFamily="34" charset="0"/>
              </a:rPr>
              <a:t>Makers:	0-44 mils/contract</a:t>
            </a:r>
          </a:p>
          <a:p>
            <a:pPr marL="796925" lvl="1" indent="-396875">
              <a:lnSpc>
                <a:spcPct val="90000"/>
              </a:lnSpc>
              <a:spcBef>
                <a:spcPct val="25000"/>
              </a:spcBef>
              <a:spcAft>
                <a:spcPct val="25000"/>
              </a:spcAft>
            </a:pPr>
            <a:r>
              <a:rPr lang="en-US" sz="1400" dirty="0">
                <a:latin typeface="Tahoma" panose="020B0604030504040204" pitchFamily="34" charset="0"/>
                <a:ea typeface="Tahoma" panose="020B0604030504040204" pitchFamily="34" charset="0"/>
                <a:cs typeface="Tahoma" panose="020B0604030504040204" pitchFamily="34" charset="0"/>
              </a:rPr>
              <a:t>Takers:	10-50 mils/contract</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PLUS:</a:t>
            </a:r>
          </a:p>
          <a:p>
            <a:pPr marL="796925" lvl="1" indent="-396875">
              <a:lnSpc>
                <a:spcPct val="90000"/>
              </a:lnSpc>
              <a:spcBef>
                <a:spcPct val="25000"/>
              </a:spcBef>
              <a:spcAft>
                <a:spcPct val="25000"/>
              </a:spcAft>
            </a:pPr>
            <a:r>
              <a:rPr lang="en-US" sz="1400" b="1" dirty="0">
                <a:latin typeface="Tahoma" panose="020B0604030504040204" pitchFamily="34" charset="0"/>
                <a:ea typeface="Tahoma" panose="020B0604030504040204" pitchFamily="34" charset="0"/>
                <a:cs typeface="Tahoma" panose="020B0604030504040204" pitchFamily="34" charset="0"/>
              </a:rPr>
              <a:t>Routing fees</a:t>
            </a:r>
            <a:r>
              <a:rPr lang="en-US" sz="1400" dirty="0">
                <a:latin typeface="Tahoma" panose="020B0604030504040204" pitchFamily="34" charset="0"/>
                <a:ea typeface="Tahoma" panose="020B0604030504040204" pitchFamily="34" charset="0"/>
                <a:cs typeface="Tahoma" panose="020B0604030504040204" pitchFamily="34" charset="0"/>
              </a:rPr>
              <a:t> of 25-50 mils/share	</a:t>
            </a:r>
            <a:endParaRPr lang="en-US" sz="1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3487226451"/>
      </p:ext>
    </p:extLst>
  </p:cSld>
  <p:clrMapOvr>
    <a:masterClrMapping/>
  </p:clrMapOvr>
  <p:transition spd="med">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eaLnBrk="1" hangingPunct="1"/>
            <a:r>
              <a:rPr lang="en-US" sz="3600" b="1" i="1" u="sng" dirty="0"/>
              <a:t>Intro</a:t>
            </a:r>
            <a:endParaRPr lang="en-US" sz="3600" b="1" i="1" u="sng" dirty="0">
              <a:effectLst/>
            </a:endParaRPr>
          </a:p>
        </p:txBody>
      </p:sp>
      <p:sp>
        <p:nvSpPr>
          <p:cNvPr id="24579" name="Rectangle 2"/>
          <p:cNvSpPr>
            <a:spLocks noGrp="1" noChangeArrowheads="1"/>
          </p:cNvSpPr>
          <p:nvPr>
            <p:ph idx="1"/>
          </p:nvPr>
        </p:nvSpPr>
        <p:spPr>
          <a:xfrm>
            <a:off x="533400" y="1524000"/>
            <a:ext cx="7772400" cy="4267200"/>
          </a:xfrm>
        </p:spPr>
        <p:txBody>
          <a:bodyPr>
            <a:normAutofit/>
          </a:bodyPr>
          <a:lstStyle/>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In response to the recent media hype surrounding Michael Lewis’ book “Flash Boys”, we have created this synopsis of high frequency trading (HFT)</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The synopsis includes background from the unintended consequences of SEC’s Reg NMS, issues, the pros and cons of using ATS “dark pools”, key HFT players, an overview of HFT technology components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We also provide our views and opinions on HFT and where the industry is going.</a:t>
            </a: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2899460657"/>
      </p:ext>
    </p:extLst>
  </p:cSld>
  <p:clrMapOvr>
    <a:masterClrMapping/>
  </p:clrMapOvr>
  <p:transition spd="med">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eaLnBrk="1" hangingPunct="1"/>
            <a:r>
              <a:rPr lang="en-US" sz="3600" b="1" i="1" u="sng" dirty="0"/>
              <a:t>Our Opinion</a:t>
            </a:r>
            <a:endParaRPr lang="en-US" sz="3600" b="1" i="1" u="sng" dirty="0">
              <a:effectLst/>
            </a:endParaRPr>
          </a:p>
        </p:txBody>
      </p:sp>
      <p:sp>
        <p:nvSpPr>
          <p:cNvPr id="24579" name="Rectangle 2"/>
          <p:cNvSpPr>
            <a:spLocks noGrp="1" noChangeArrowheads="1"/>
          </p:cNvSpPr>
          <p:nvPr>
            <p:ph idx="1"/>
          </p:nvPr>
        </p:nvSpPr>
        <p:spPr>
          <a:xfrm>
            <a:off x="609600" y="1524000"/>
            <a:ext cx="7772400" cy="4267200"/>
          </a:xfrm>
        </p:spPr>
        <p:txBody>
          <a:bodyPr>
            <a:normAutofit/>
          </a:bodyPr>
          <a:lstStyle/>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HFT firms exploited a loophole in Reg NMS, an unintended consequence, creating a technology arms race</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Not all HFT is bad, but there have been some bad actors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Reg NMS, fueled by HFT, has resulted in compressed spreads, making it cheaper for retail investors in the long term</a:t>
            </a:r>
          </a:p>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Market makers have had to embrace, adopt HFT technologies and business models to support their DMM obligations, defend their profitability and keep up with speed and tech arms race</a:t>
            </a:r>
            <a:r>
              <a:rPr lang="en-US" sz="1800" dirty="0"/>
              <a:t> </a:t>
            </a:r>
          </a:p>
          <a:p>
            <a:r>
              <a:rPr lang="en-US" sz="1800" dirty="0">
                <a:latin typeface="Tahoma" panose="020B0604030504040204" pitchFamily="34" charset="0"/>
                <a:ea typeface="Tahoma" panose="020B0604030504040204" pitchFamily="34" charset="0"/>
                <a:cs typeface="Tahoma" panose="020B0604030504040204" pitchFamily="34" charset="0"/>
              </a:rPr>
              <a:t>Flash crashes are fueled by HFT (like fire is by wind), and are caused by poorly tested/designed algos and lack of experienced trading professionals and operational risk procedures.</a:t>
            </a:r>
            <a:br>
              <a:rPr lang="en-US" sz="1800" dirty="0">
                <a:latin typeface="Tahoma" panose="020B0604030504040204" pitchFamily="34" charset="0"/>
                <a:ea typeface="Tahoma" panose="020B0604030504040204" pitchFamily="34" charset="0"/>
                <a:cs typeface="Tahoma" panose="020B0604030504040204" pitchFamily="34" charset="0"/>
              </a:rPr>
            </a:br>
            <a:endParaRPr lang="en-US" sz="1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4189627350"/>
      </p:ext>
    </p:extLst>
  </p:cSld>
  <p:clrMapOvr>
    <a:masterClrMapping/>
  </p:clrMapOvr>
  <p:transition spd="med">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algn="l" eaLnBrk="1" hangingPunct="1"/>
            <a:r>
              <a:rPr lang="en-US" sz="1800" b="1" i="1" u="sng" dirty="0"/>
              <a:t>Our Opinion (Cont’d) …</a:t>
            </a:r>
            <a:endParaRPr lang="en-US" sz="1800" b="1" i="1" u="sng" dirty="0">
              <a:effectLst/>
            </a:endParaRPr>
          </a:p>
        </p:txBody>
      </p:sp>
      <p:sp>
        <p:nvSpPr>
          <p:cNvPr id="24579" name="Rectangle 2"/>
          <p:cNvSpPr>
            <a:spLocks noGrp="1" noChangeArrowheads="1"/>
          </p:cNvSpPr>
          <p:nvPr>
            <p:ph idx="1"/>
          </p:nvPr>
        </p:nvSpPr>
        <p:spPr>
          <a:xfrm>
            <a:off x="533400" y="1447800"/>
            <a:ext cx="7772400" cy="4572000"/>
          </a:xfrm>
        </p:spPr>
        <p:txBody>
          <a:bodyPr>
            <a:normAutofit/>
          </a:bodyPr>
          <a:lstStyle/>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Most of the low hanging fruit has already been picked and HFT profitability is down sharply.</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Few, if any new (prop) players are entering this market, due to the high barriers to entry.</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This racing effect produces questionably predictive profit seeking opportunities for prop trading firms.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F</a:t>
            </a:r>
            <a:r>
              <a:rPr lang="en-US" sz="1800" dirty="0">
                <a:effectLst/>
                <a:latin typeface="Tahoma" panose="020B0604030504040204" pitchFamily="34" charset="0"/>
                <a:ea typeface="Tahoma" panose="020B0604030504040204" pitchFamily="34" charset="0"/>
                <a:cs typeface="Tahoma" panose="020B0604030504040204" pitchFamily="34" charset="0"/>
              </a:rPr>
              <a:t>irms trading for the rebates will have to find a new way to make money (or exit the business), as maker-taker and taker-maker business models will be under heavy regulatory scrutiny</a:t>
            </a:r>
            <a:r>
              <a:rPr lang="en-US" sz="1800" dirty="0">
                <a:latin typeface="Tahoma" panose="020B0604030504040204" pitchFamily="34" charset="0"/>
                <a:ea typeface="Tahoma" panose="020B0604030504040204" pitchFamily="34" charset="0"/>
                <a:cs typeface="Tahoma" panose="020B0604030504040204" pitchFamily="34" charset="0"/>
              </a:rPr>
              <a:t>;</a:t>
            </a:r>
            <a:r>
              <a:rPr lang="en-US" sz="1800" dirty="0">
                <a:effectLst/>
                <a:latin typeface="Tahoma" panose="020B0604030504040204" pitchFamily="34" charset="0"/>
                <a:ea typeface="Tahoma" panose="020B0604030504040204" pitchFamily="34" charset="0"/>
                <a:cs typeface="Tahoma" panose="020B0604030504040204" pitchFamily="34" charset="0"/>
              </a:rPr>
              <a:t> exchanges may be forced to greatly revise or scrap them.</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We believe there are, at best, ~25 prop trading firms that are making money at HFT today.</a:t>
            </a:r>
          </a:p>
          <a:p>
            <a:pPr marL="396875" indent="-396875" eaLnBrk="1" hangingPunct="1">
              <a:lnSpc>
                <a:spcPct val="90000"/>
              </a:lnSpc>
              <a:spcBef>
                <a:spcPct val="25000"/>
              </a:spcBef>
              <a:spcAft>
                <a:spcPct val="25000"/>
              </a:spcAft>
            </a:pPr>
            <a:endParaRPr lang="en-US" sz="1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1422668583"/>
      </p:ext>
    </p:extLst>
  </p:cSld>
  <p:clrMapOvr>
    <a:masterClrMapping/>
  </p:clrMapOvr>
  <p:transition spd="med">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algn="l" eaLnBrk="1" hangingPunct="1"/>
            <a:r>
              <a:rPr lang="en-US" sz="1800" b="1" i="1" u="sng" dirty="0"/>
              <a:t>Our Opinion (Cont’d) …</a:t>
            </a:r>
            <a:endParaRPr lang="en-US" sz="1800" b="1" i="1" u="sng" dirty="0">
              <a:effectLst/>
            </a:endParaRPr>
          </a:p>
        </p:txBody>
      </p:sp>
      <p:sp>
        <p:nvSpPr>
          <p:cNvPr id="24579" name="Rectangle 2"/>
          <p:cNvSpPr>
            <a:spLocks noGrp="1" noChangeArrowheads="1"/>
          </p:cNvSpPr>
          <p:nvPr>
            <p:ph idx="1"/>
          </p:nvPr>
        </p:nvSpPr>
        <p:spPr>
          <a:xfrm>
            <a:off x="609600" y="1524000"/>
            <a:ext cx="7772400" cy="4267200"/>
          </a:xfrm>
        </p:spPr>
        <p:txBody>
          <a:bodyPr>
            <a:normAutofit/>
          </a:bodyPr>
          <a:lstStyle/>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The game has changed from pure speed to finding underpriced latency.</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HFT firms will need the skills to find things that are underpriced and negotiate with the exchanges and counterparties.</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HFT today, carries more cost, risk and capital commitment than the old-fashioned FT.</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Shifting regulatory reform of HFT will impact exchanges business models and grind into their cost structures, as co-location and taker-maker revenues compress</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Co-lo hosting providers, communications and related HFT services providers will also be potentially impacted by regulatory changes.</a:t>
            </a:r>
          </a:p>
          <a:p>
            <a:pPr marL="396875" indent="-396875" eaLnBrk="1" hangingPunct="1">
              <a:lnSpc>
                <a:spcPct val="90000"/>
              </a:lnSpc>
              <a:spcBef>
                <a:spcPct val="25000"/>
              </a:spcBef>
              <a:spcAft>
                <a:spcPct val="25000"/>
              </a:spcAft>
            </a:pPr>
            <a:endParaRPr lang="en-US" sz="1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462145447"/>
      </p:ext>
    </p:extLst>
  </p:cSld>
  <p:clrMapOvr>
    <a:masterClrMapping/>
  </p:clrMapOvr>
  <p:transition spd="med">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algn="l" eaLnBrk="1" hangingPunct="1"/>
            <a:r>
              <a:rPr lang="en-US" sz="1800" b="1" i="1" u="sng" dirty="0"/>
              <a:t>Our Opinion (Cont’d) …</a:t>
            </a:r>
            <a:endParaRPr lang="en-US" sz="1800" b="1" i="1" u="sng" dirty="0">
              <a:effectLst/>
            </a:endParaRPr>
          </a:p>
        </p:txBody>
      </p:sp>
      <p:sp>
        <p:nvSpPr>
          <p:cNvPr id="24579" name="Rectangle 2"/>
          <p:cNvSpPr>
            <a:spLocks noGrp="1" noChangeArrowheads="1"/>
          </p:cNvSpPr>
          <p:nvPr>
            <p:ph idx="1"/>
          </p:nvPr>
        </p:nvSpPr>
        <p:spPr>
          <a:xfrm>
            <a:off x="609600" y="1524000"/>
            <a:ext cx="7772400" cy="4267200"/>
          </a:xfrm>
        </p:spPr>
        <p:txBody>
          <a:bodyPr>
            <a:normAutofit/>
          </a:bodyPr>
          <a:lstStyle/>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HFT firms will face technology problems, going forward, that will require deep knowledge of the mechanics of the markets.</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As HFT firms seek opportunities in less liquid names, structured products and derivatives, it will he harder to get information about orders and transactions.</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As a result, they my be required to hold positions for days, weeks or longer before the other side comes to the market.</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This will result in higher capital commitment and the need to do more hedging. </a:t>
            </a:r>
          </a:p>
          <a:p>
            <a:pPr marL="0" indent="0">
              <a:lnSpc>
                <a:spcPct val="90000"/>
              </a:lnSpc>
              <a:spcBef>
                <a:spcPct val="25000"/>
              </a:spcBef>
              <a:spcAft>
                <a:spcPct val="25000"/>
              </a:spcAft>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endParaRPr lang="en-US" sz="1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1922234542"/>
      </p:ext>
    </p:extLst>
  </p:cSld>
  <p:clrMapOvr>
    <a:masterClrMapping/>
  </p:clrMapOvr>
  <p:transition spd="med">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Craig\Pictures\TCL_Logo_T.jpg"/>
          <p:cNvPicPr/>
          <p:nvPr/>
        </p:nvPicPr>
        <p:blipFill>
          <a:blip r:embed="rId2">
            <a:lum bright="70000" contrast="-80000"/>
          </a:blip>
          <a:srcRect/>
          <a:stretch>
            <a:fillRect/>
          </a:stretch>
        </p:blipFill>
        <p:spPr bwMode="auto">
          <a:xfrm>
            <a:off x="1993900" y="1422400"/>
            <a:ext cx="5168900" cy="4279900"/>
          </a:xfrm>
          <a:prstGeom prst="rect">
            <a:avLst/>
          </a:prstGeom>
          <a:ln>
            <a:noFill/>
          </a:ln>
          <a:effectLst>
            <a:outerShdw blurRad="292100" dist="139700" dir="2700000" algn="tl" rotWithShape="0">
              <a:srgbClr val="333333">
                <a:alpha val="65000"/>
              </a:srgbClr>
            </a:outerShdw>
          </a:effectLst>
        </p:spPr>
      </p:pic>
      <p:sp>
        <p:nvSpPr>
          <p:cNvPr id="65539" name="Content Placeholder 2"/>
          <p:cNvSpPr>
            <a:spLocks noGrp="1"/>
          </p:cNvSpPr>
          <p:nvPr>
            <p:ph idx="1"/>
          </p:nvPr>
        </p:nvSpPr>
        <p:spPr>
          <a:xfrm>
            <a:off x="431800" y="1562100"/>
            <a:ext cx="8229600" cy="4525963"/>
          </a:xfrm>
        </p:spPr>
        <p:txBody>
          <a:bodyPr/>
          <a:lstStyle/>
          <a:p>
            <a:pPr algn="ctr" eaLnBrk="1" hangingPunct="1">
              <a:buFontTx/>
              <a:buNone/>
            </a:pPr>
            <a:endParaRPr lang="en-US" sz="2400" dirty="0"/>
          </a:p>
          <a:p>
            <a:pPr algn="ctr" eaLnBrk="1" hangingPunct="1">
              <a:buFontTx/>
              <a:buNone/>
            </a:pPr>
            <a:endParaRPr lang="en-US" sz="2400" dirty="0"/>
          </a:p>
          <a:p>
            <a:pPr algn="ctr" eaLnBrk="1" hangingPunct="1">
              <a:buFontTx/>
              <a:buNone/>
            </a:pPr>
            <a:endParaRPr lang="en-US" sz="2400" dirty="0"/>
          </a:p>
          <a:p>
            <a:pPr algn="ctr" eaLnBrk="1" hangingPunct="1">
              <a:buFontTx/>
              <a:buNone/>
            </a:pPr>
            <a:r>
              <a:rPr lang="en-US" sz="2400" b="1" i="1" dirty="0">
                <a:solidFill>
                  <a:srgbClr val="002060"/>
                </a:solidFill>
                <a:latin typeface="Tahoma" pitchFamily="34" charset="0"/>
                <a:cs typeface="Tahoma" pitchFamily="34" charset="0"/>
              </a:rPr>
              <a:t>Tellefsen and Company, L.LC.</a:t>
            </a:r>
          </a:p>
          <a:p>
            <a:pPr algn="ctr" eaLnBrk="1" hangingPunct="1">
              <a:buFontTx/>
              <a:buNone/>
            </a:pPr>
            <a:r>
              <a:rPr lang="en-US" sz="2200" dirty="0">
                <a:solidFill>
                  <a:srgbClr val="002060"/>
                </a:solidFill>
              </a:rPr>
              <a:t>1-212 809 3800</a:t>
            </a:r>
          </a:p>
          <a:p>
            <a:pPr algn="ctr" eaLnBrk="1" hangingPunct="1">
              <a:buFontTx/>
              <a:buNone/>
            </a:pPr>
            <a:r>
              <a:rPr lang="en-US" sz="2200" dirty="0">
                <a:solidFill>
                  <a:srgbClr val="002060"/>
                </a:solidFill>
              </a:rPr>
              <a:t>JJR@Tellefsen.com</a:t>
            </a:r>
          </a:p>
          <a:p>
            <a:pPr eaLnBrk="1" hangingPunct="1"/>
            <a:endParaRPr lang="en-US" sz="2400" dirty="0">
              <a:solidFill>
                <a:srgbClr val="002060"/>
              </a:solidFill>
            </a:endParaRPr>
          </a:p>
        </p:txBody>
      </p:sp>
      <p:sp>
        <p:nvSpPr>
          <p:cNvPr id="655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rgbClr val="C00000"/>
                </a:solidFill>
                <a:latin typeface="Tahoma" panose="020B0604030504040204" pitchFamily="34" charset="0"/>
                <a:ea typeface="Tahoma" panose="020B0604030504040204" pitchFamily="34" charset="0"/>
                <a:cs typeface="Tahoma" panose="020B0604030504040204" pitchFamily="34" charset="0"/>
              </a:rPr>
              <a:t>HFT Overview</a:t>
            </a:r>
          </a:p>
        </p:txBody>
      </p:sp>
      <p:sp>
        <p:nvSpPr>
          <p:cNvPr id="655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5C681B-C7D5-4358-883F-46DE97647492}" type="slidenum">
              <a:rPr lang="en-US" smtClean="0">
                <a:solidFill>
                  <a:schemeClr val="bg2"/>
                </a:solidFill>
              </a:rPr>
              <a:pPr eaLnBrk="1" hangingPunct="1"/>
              <a:t>24</a:t>
            </a:fld>
            <a:endParaRPr lang="en-US" dirty="0">
              <a:solidFill>
                <a:schemeClr val="bg2"/>
              </a:solidFill>
            </a:endParaRPr>
          </a:p>
        </p:txBody>
      </p:sp>
      <p:sp>
        <p:nvSpPr>
          <p:cNvPr id="65542" name="Title 5"/>
          <p:cNvSpPr>
            <a:spLocks noGrp="1"/>
          </p:cNvSpPr>
          <p:nvPr>
            <p:ph type="title"/>
          </p:nvPr>
        </p:nvSpPr>
        <p:spPr/>
        <p:txBody>
          <a:bodyPr/>
          <a:lstStyle/>
          <a:p>
            <a:pPr eaLnBrk="1" hangingPunct="1"/>
            <a:r>
              <a:rPr lang="en-US" sz="3600" b="1" u="sng" dirty="0">
                <a:solidFill>
                  <a:srgbClr val="C00000"/>
                </a:solidFill>
              </a:rPr>
              <a:t>For More Info on HFT Directions:</a:t>
            </a:r>
          </a:p>
        </p:txBody>
      </p:sp>
    </p:spTree>
    <p:extLst>
      <p:ext uri="{BB962C8B-B14F-4D97-AF65-F5344CB8AC3E}">
        <p14:creationId xmlns:p14="http://schemas.microsoft.com/office/powerpoint/2010/main" val="343996373"/>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eaLnBrk="1" hangingPunct="1"/>
            <a:r>
              <a:rPr lang="en-US" sz="3600" b="1" i="1" u="sng" dirty="0"/>
              <a:t>Background</a:t>
            </a:r>
            <a:endParaRPr lang="en-US" sz="3600" b="1" i="1" u="sng" dirty="0">
              <a:effectLst/>
            </a:endParaRPr>
          </a:p>
        </p:txBody>
      </p:sp>
      <p:sp>
        <p:nvSpPr>
          <p:cNvPr id="24579" name="Rectangle 2"/>
          <p:cNvSpPr>
            <a:spLocks noGrp="1" noChangeArrowheads="1"/>
          </p:cNvSpPr>
          <p:nvPr>
            <p:ph idx="1"/>
          </p:nvPr>
        </p:nvSpPr>
        <p:spPr>
          <a:xfrm>
            <a:off x="609600" y="1524000"/>
            <a:ext cx="7772400" cy="4267200"/>
          </a:xfrm>
        </p:spPr>
        <p:txBody>
          <a:bodyPr>
            <a:normAutofit/>
          </a:bodyPr>
          <a:lstStyle/>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Reg NMS (post decimalization) in 2005 requires exchanges and dark pool ATS to compete on price within the National Best Bid/Offer (NBBO)</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Intended to create a level playing field between exchanges and dark pools, lowered the bid/asked spread</a:t>
            </a: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The concept of “fast markets versus slow markets”; </a:t>
            </a:r>
            <a:r>
              <a:rPr lang="en-US" sz="1800" dirty="0">
                <a:latin typeface="Tahoma" panose="020B0604030504040204" pitchFamily="34" charset="0"/>
                <a:ea typeface="Tahoma" panose="020B0604030504040204" pitchFamily="34" charset="0"/>
                <a:cs typeface="Tahoma" panose="020B0604030504040204" pitchFamily="34" charset="0"/>
              </a:rPr>
              <a:t>created a racing effect</a:t>
            </a:r>
          </a:p>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Most ATS dark pools created 2005-2007, post the implementation of Reg NMS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Price competition results in high rates of orders/cancels and routing away to other venues by HFT players, as the NBBO changes and they seek the best bids/offers</a:t>
            </a: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Ramped up since 2005, Reg NMS moved some responsibilities from specialists and market makers to buy and sell-side traders.</a:t>
            </a: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456203552"/>
      </p:ext>
    </p:extLst>
  </p:cSld>
  <p:clrMapOvr>
    <a:masterClrMapping/>
  </p:clrMapOvr>
  <p:transition spd="med">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algn="l" eaLnBrk="1" hangingPunct="1"/>
            <a:r>
              <a:rPr lang="en-US" sz="1800" b="1" i="1" u="sng" dirty="0"/>
              <a:t>Background (Cont’d) …</a:t>
            </a:r>
            <a:endParaRPr lang="en-US" sz="1800" b="1" i="1" u="sng" dirty="0">
              <a:effectLst/>
            </a:endParaRPr>
          </a:p>
        </p:txBody>
      </p:sp>
      <p:sp>
        <p:nvSpPr>
          <p:cNvPr id="24579" name="Rectangle 2"/>
          <p:cNvSpPr>
            <a:spLocks noGrp="1" noChangeArrowheads="1"/>
          </p:cNvSpPr>
          <p:nvPr>
            <p:ph idx="1"/>
          </p:nvPr>
        </p:nvSpPr>
        <p:spPr>
          <a:xfrm>
            <a:off x="609600" y="1524000"/>
            <a:ext cx="7772400" cy="4267200"/>
          </a:xfrm>
        </p:spPr>
        <p:txBody>
          <a:bodyPr>
            <a:normAutofit/>
          </a:bodyPr>
          <a:lstStyle/>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The “Law of Unintended Consequences” – Reg NMS created a highly fragmented market, potentially subject to gaming</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Today there are 14 equity exchanges, 16 options markets and 45+ dark pool ATS, based on their liquidity and market share</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The SEC has micro-managed Reg NMS regulations and compliance; they say that exchanges must treat the same classes of users consistently</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Exchanges have become technology providers, and now offer proximity hosting (co-location) services as a new, premium priced service</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There is a limited audience of HFT and DMM firms that can afford a “premium seat”; there has been consolidation as a result of lower transaction volumes, cost pressures have pushed the marginal players out of the market.</a:t>
            </a:r>
          </a:p>
          <a:p>
            <a:pPr marL="0" indent="0" eaLnBrk="1" hangingPunct="1">
              <a:lnSpc>
                <a:spcPct val="90000"/>
              </a:lnSpc>
              <a:spcBef>
                <a:spcPct val="25000"/>
              </a:spcBef>
              <a:spcAft>
                <a:spcPct val="25000"/>
              </a:spcAft>
              <a:buNone/>
            </a:pP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endParaRPr lang="en-US" sz="1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3730700530"/>
      </p:ext>
    </p:extLst>
  </p:cSld>
  <p:clrMapOvr>
    <a:masterClrMapping/>
  </p:clrMapOvr>
  <p:transition spd="med">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algn="l" eaLnBrk="1" hangingPunct="1"/>
            <a:r>
              <a:rPr lang="en-US" sz="1800" b="1" i="1" u="sng" dirty="0"/>
              <a:t>Background (Cont’d) …</a:t>
            </a:r>
            <a:endParaRPr lang="en-US" sz="1800" b="1" i="1" u="sng" dirty="0">
              <a:effectLst/>
            </a:endParaRPr>
          </a:p>
        </p:txBody>
      </p:sp>
      <p:sp>
        <p:nvSpPr>
          <p:cNvPr id="24579" name="Rectangle 2"/>
          <p:cNvSpPr>
            <a:spLocks noGrp="1" noChangeArrowheads="1"/>
          </p:cNvSpPr>
          <p:nvPr>
            <p:ph idx="1"/>
          </p:nvPr>
        </p:nvSpPr>
        <p:spPr>
          <a:xfrm>
            <a:off x="609600" y="1524000"/>
            <a:ext cx="7772400" cy="4267200"/>
          </a:xfrm>
        </p:spPr>
        <p:txBody>
          <a:bodyPr>
            <a:normAutofit/>
          </a:bodyPr>
          <a:lstStyle/>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Exchange technology services have quickly evolved into profit centers </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Co-lo services have fixed/variable costs (e.g., most co-lo contracts are ~24 months long)</a:t>
            </a: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Payment for order flow (PFOF) incentives by exchanges, potential conflicts with firms’ “best execution” responsibilities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But, best ex is not required for unsolicited, directed order flow to a specific venue</a:t>
            </a: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The impact of HFT on “informed” order flow versus “non-informed” order flow; r</a:t>
            </a:r>
            <a:r>
              <a:rPr lang="en-US" sz="1800" dirty="0">
                <a:effectLst/>
                <a:latin typeface="Tahoma" panose="020B0604030504040204" pitchFamily="34" charset="0"/>
                <a:ea typeface="Tahoma" panose="020B0604030504040204" pitchFamily="34" charset="0"/>
                <a:cs typeface="Tahoma" panose="020B0604030504040204" pitchFamily="34" charset="0"/>
              </a:rPr>
              <a:t>esting order flow versus transitory flow.</a:t>
            </a:r>
          </a:p>
          <a:p>
            <a:pPr marL="0" indent="0" eaLnBrk="1" hangingPunct="1">
              <a:lnSpc>
                <a:spcPct val="90000"/>
              </a:lnSpc>
              <a:spcBef>
                <a:spcPct val="25000"/>
              </a:spcBef>
              <a:spcAft>
                <a:spcPct val="25000"/>
              </a:spcAft>
              <a:buNone/>
            </a:pP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endParaRPr lang="en-US" sz="1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3338476199"/>
      </p:ext>
    </p:extLst>
  </p:cSld>
  <p:clrMapOvr>
    <a:masterClrMapping/>
  </p:clrMapOvr>
  <p:transition spd="med">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algn="l" eaLnBrk="1" hangingPunct="1"/>
            <a:r>
              <a:rPr lang="en-US" sz="1800" b="1" i="1" u="sng" dirty="0"/>
              <a:t>Background (Cont’d) …</a:t>
            </a:r>
            <a:endParaRPr lang="en-US" sz="1800" b="1" i="1" u="sng" dirty="0">
              <a:effectLst/>
            </a:endParaRPr>
          </a:p>
        </p:txBody>
      </p:sp>
      <p:sp>
        <p:nvSpPr>
          <p:cNvPr id="24579" name="Rectangle 2"/>
          <p:cNvSpPr>
            <a:spLocks noGrp="1" noChangeArrowheads="1"/>
          </p:cNvSpPr>
          <p:nvPr>
            <p:ph idx="1"/>
          </p:nvPr>
        </p:nvSpPr>
        <p:spPr>
          <a:xfrm>
            <a:off x="609600" y="1524000"/>
            <a:ext cx="7772400" cy="4267200"/>
          </a:xfrm>
        </p:spPr>
        <p:txBody>
          <a:bodyPr>
            <a:normAutofit/>
          </a:bodyPr>
          <a:lstStyle/>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HFT has traditionally involved latency arbitrage and liquidity provision:</a:t>
            </a:r>
          </a:p>
          <a:p>
            <a:pPr marL="796925" lvl="1"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Executing “non-toxic” orders faster and at better prices than the BBO</a:t>
            </a:r>
          </a:p>
          <a:p>
            <a:pPr marL="796925" lvl="1"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Rejecting the toxic flow.</a:t>
            </a:r>
          </a:p>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Arbitrage has </a:t>
            </a:r>
            <a:r>
              <a:rPr lang="en-US" sz="1800" dirty="0">
                <a:latin typeface="Tahoma" panose="020B0604030504040204" pitchFamily="34" charset="0"/>
                <a:ea typeface="Tahoma" panose="020B0604030504040204" pitchFamily="34" charset="0"/>
                <a:cs typeface="Tahoma" panose="020B0604030504040204" pitchFamily="34" charset="0"/>
              </a:rPr>
              <a:t>since </a:t>
            </a:r>
            <a:r>
              <a:rPr lang="en-US" sz="1800" dirty="0">
                <a:effectLst/>
                <a:latin typeface="Tahoma" panose="020B0604030504040204" pitchFamily="34" charset="0"/>
                <a:ea typeface="Tahoma" panose="020B0604030504040204" pitchFamily="34" charset="0"/>
                <a:cs typeface="Tahoma" panose="020B0604030504040204" pitchFamily="34" charset="0"/>
              </a:rPr>
              <a:t>become </a:t>
            </a:r>
            <a:r>
              <a:rPr lang="en-US" sz="1800" dirty="0">
                <a:latin typeface="Tahoma" panose="020B0604030504040204" pitchFamily="34" charset="0"/>
                <a:ea typeface="Tahoma" panose="020B0604030504040204" pitchFamily="34" charset="0"/>
                <a:cs typeface="Tahoma" panose="020B0604030504040204" pitchFamily="34" charset="0"/>
              </a:rPr>
              <a:t>highly efficient and has almost disappeared.</a:t>
            </a:r>
          </a:p>
          <a:p>
            <a:pPr marL="396875" indent="-396875" eaLnBrk="1" hangingPunct="1">
              <a:lnSpc>
                <a:spcPct val="90000"/>
              </a:lnSpc>
              <a:spcBef>
                <a:spcPct val="25000"/>
              </a:spcBef>
              <a:spcAft>
                <a:spcPct val="25000"/>
              </a:spcAft>
            </a:pPr>
            <a:r>
              <a:rPr lang="en-US" sz="1800" dirty="0">
                <a:effectLst/>
                <a:latin typeface="Tahoma" panose="020B0604030504040204" pitchFamily="34" charset="0"/>
                <a:ea typeface="Tahoma" panose="020B0604030504040204" pitchFamily="34" charset="0"/>
                <a:cs typeface="Tahoma" panose="020B0604030504040204" pitchFamily="34" charset="0"/>
              </a:rPr>
              <a:t>HFT firms are constantly fine tuning their SW/HW and co-location capabilities.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B</a:t>
            </a:r>
            <a:r>
              <a:rPr lang="en-US" sz="1800" dirty="0">
                <a:effectLst/>
                <a:latin typeface="Tahoma" panose="020B0604030504040204" pitchFamily="34" charset="0"/>
                <a:ea typeface="Tahoma" panose="020B0604030504040204" pitchFamily="34" charset="0"/>
                <a:cs typeface="Tahoma" panose="020B0604030504040204" pitchFamily="34" charset="0"/>
              </a:rPr>
              <a:t>ut the cost of these have since come in line with their values.</a:t>
            </a:r>
          </a:p>
          <a:p>
            <a:pPr marL="396875" indent="-396875" eaLnBrk="1" hangingPunct="1">
              <a:lnSpc>
                <a:spcPct val="90000"/>
              </a:lnSpc>
              <a:spcBef>
                <a:spcPct val="25000"/>
              </a:spcBef>
              <a:spcAft>
                <a:spcPct val="25000"/>
              </a:spcAft>
            </a:pP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96875" indent="-396875" eaLnBrk="1" hangingPunct="1">
              <a:lnSpc>
                <a:spcPct val="90000"/>
              </a:lnSpc>
              <a:spcBef>
                <a:spcPct val="25000"/>
              </a:spcBef>
              <a:spcAft>
                <a:spcPct val="25000"/>
              </a:spcAft>
            </a:pPr>
            <a:endParaRPr lang="en-US" sz="1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1485318748"/>
      </p:ext>
    </p:extLst>
  </p:cSld>
  <p:clrMapOvr>
    <a:masterClrMapping/>
  </p:clrMapOvr>
  <p:transition spd="med">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eaLnBrk="1" hangingPunct="1"/>
            <a:r>
              <a:rPr lang="en-US" sz="3600" b="1" i="1" u="sng" dirty="0"/>
              <a:t>Issues</a:t>
            </a:r>
            <a:endParaRPr lang="en-US" sz="3600" b="1" i="1" u="sng" dirty="0">
              <a:effectLst/>
            </a:endParaRPr>
          </a:p>
        </p:txBody>
      </p:sp>
      <p:sp>
        <p:nvSpPr>
          <p:cNvPr id="24579" name="Rectangle 2"/>
          <p:cNvSpPr>
            <a:spLocks noGrp="1" noChangeArrowheads="1"/>
          </p:cNvSpPr>
          <p:nvPr>
            <p:ph idx="1"/>
          </p:nvPr>
        </p:nvSpPr>
        <p:spPr>
          <a:xfrm>
            <a:off x="609600" y="1524000"/>
            <a:ext cx="7772400" cy="4267200"/>
          </a:xfrm>
        </p:spPr>
        <p:txBody>
          <a:bodyPr>
            <a:normAutofit/>
          </a:bodyPr>
          <a:lstStyle/>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Connectivity to a growing number of execution venues adds cost, complexity and increased regulatory burdens to buy-side and sell-side firms</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Preferencing of orders via smart order routing, algo logic.</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Latency arbitrage opportunities – trading ahead of index re-balancing, economic/corporate news releases, social media “chatter”, event arbitrage, stat arb – are almost gone.</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Some platforms have had more latency than others (e.g., the distance between firms, co-lo sites and the matching engine; matching engine design optimization; communications speeds/laws of physics)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Latency differences at trading venues between  order entry/execution systems and SIP (central market data) reporting.</a:t>
            </a: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858827756"/>
      </p:ext>
    </p:extLst>
  </p:cSld>
  <p:clrMapOvr>
    <a:masterClrMapping/>
  </p:clrMapOvr>
  <p:transition spd="med">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algn="l" eaLnBrk="1" hangingPunct="1"/>
            <a:r>
              <a:rPr lang="en-US" sz="1800" b="1" i="1" u="sng" dirty="0"/>
              <a:t>Issues (Cont’d) …</a:t>
            </a:r>
            <a:endParaRPr lang="en-US" sz="1800" b="1" i="1" u="sng" dirty="0">
              <a:effectLst/>
            </a:endParaRPr>
          </a:p>
        </p:txBody>
      </p:sp>
      <p:sp>
        <p:nvSpPr>
          <p:cNvPr id="24579" name="Rectangle 2"/>
          <p:cNvSpPr>
            <a:spLocks noGrp="1" noChangeArrowheads="1"/>
          </p:cNvSpPr>
          <p:nvPr>
            <p:ph idx="1"/>
          </p:nvPr>
        </p:nvSpPr>
        <p:spPr>
          <a:xfrm>
            <a:off x="609600" y="1447800"/>
            <a:ext cx="7772400" cy="4876800"/>
          </a:xfrm>
        </p:spPr>
        <p:txBody>
          <a:bodyPr>
            <a:normAutofit/>
          </a:bodyPr>
          <a:lstStyle/>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Gaming of orders, spoofing markets, layering of order methods to prevent/retard gaming (e.g., display names and size only, display names and side only); lock out the bad actors</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Penny jumping, sweeping the book, sub-penny churn of ETF arbitrage and client order flow</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Inconsistency in the controls used to manage the trading processes and procedures across the various venues</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The business and technical ramifications of when things all go wrong at the same time:</a:t>
            </a:r>
          </a:p>
          <a:p>
            <a:pPr marL="796925" lvl="1"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Flash Crash 2010</a:t>
            </a:r>
          </a:p>
          <a:p>
            <a:pPr marL="796925" lvl="1"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Knight Capital Rogue Algo, Incompatible Software</a:t>
            </a:r>
          </a:p>
          <a:p>
            <a:pPr marL="796925" lvl="1"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Hash Crash 2013</a:t>
            </a:r>
          </a:p>
          <a:p>
            <a:pPr marL="796925" lvl="1" indent="-396875">
              <a:lnSpc>
                <a:spcPct val="90000"/>
              </a:lnSpc>
              <a:spcBef>
                <a:spcPct val="25000"/>
              </a:spcBef>
              <a:spcAft>
                <a:spcPct val="25000"/>
              </a:spcAft>
            </a:pPr>
            <a:endParaRPr lang="en-US" sz="1800" dirty="0">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3449424088"/>
      </p:ext>
    </p:extLst>
  </p:cSld>
  <p:clrMapOvr>
    <a:masterClrMapping/>
  </p:clrMapOvr>
  <p:transition spd="med">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descr="Large confetti"/>
          <p:cNvSpPr>
            <a:spLocks noGrp="1" noChangeArrowheads="1"/>
          </p:cNvSpPr>
          <p:nvPr>
            <p:ph type="title"/>
          </p:nvPr>
        </p:nvSpPr>
        <p:spPr>
          <a:xfrm>
            <a:off x="762000" y="381000"/>
            <a:ext cx="7620000" cy="1143000"/>
          </a:xfrm>
          <a:noFill/>
        </p:spPr>
        <p:txBody>
          <a:bodyPr anchor="ctr">
            <a:normAutofit/>
          </a:bodyPr>
          <a:lstStyle/>
          <a:p>
            <a:pPr algn="l" eaLnBrk="1" hangingPunct="1"/>
            <a:r>
              <a:rPr lang="en-US" sz="1800" b="1" i="1" u="sng" dirty="0"/>
              <a:t>Issues (Cont’d) …</a:t>
            </a:r>
            <a:endParaRPr lang="en-US" sz="1800" b="1" i="1" u="sng" dirty="0">
              <a:effectLst/>
            </a:endParaRPr>
          </a:p>
        </p:txBody>
      </p:sp>
      <p:sp>
        <p:nvSpPr>
          <p:cNvPr id="24579" name="Rectangle 2"/>
          <p:cNvSpPr>
            <a:spLocks noGrp="1" noChangeArrowheads="1"/>
          </p:cNvSpPr>
          <p:nvPr>
            <p:ph idx="1"/>
          </p:nvPr>
        </p:nvSpPr>
        <p:spPr>
          <a:xfrm>
            <a:off x="609600" y="1371600"/>
            <a:ext cx="7772400" cy="4876800"/>
          </a:xfrm>
        </p:spPr>
        <p:txBody>
          <a:bodyPr>
            <a:normAutofit/>
          </a:bodyPr>
          <a:lstStyle/>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Potential for spikes in volatility if market makers cannot stabilize prices within the minimum spread</a:t>
            </a:r>
          </a:p>
          <a:p>
            <a:pPr marL="396875" indent="-396875">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Need for well-developed processes and procedures, error account liability</a:t>
            </a:r>
          </a:p>
          <a:p>
            <a:pPr marL="396875" indent="-396875" eaLnBrk="1" hangingPunct="1">
              <a:lnSpc>
                <a:spcPct val="90000"/>
              </a:lnSpc>
              <a:spcBef>
                <a:spcPct val="25000"/>
              </a:spcBef>
              <a:spcAft>
                <a:spcPct val="25000"/>
              </a:spcAft>
            </a:pPr>
            <a:r>
              <a:rPr lang="en-US" sz="1800" dirty="0">
                <a:latin typeface="Tahoma" panose="020B0604030504040204" pitchFamily="34" charset="0"/>
                <a:ea typeface="Tahoma" panose="020B0604030504040204" pitchFamily="34" charset="0"/>
                <a:cs typeface="Tahoma" panose="020B0604030504040204" pitchFamily="34" charset="0"/>
              </a:rPr>
              <a:t>Most of the low hanging fruit has already been picked!</a:t>
            </a:r>
          </a:p>
          <a:p>
            <a:pPr marL="0" indent="0" eaLnBrk="1" hangingPunct="1">
              <a:lnSpc>
                <a:spcPct val="90000"/>
              </a:lnSpc>
              <a:spcBef>
                <a:spcPct val="25000"/>
              </a:spcBef>
              <a:spcAft>
                <a:spcPct val="25000"/>
              </a:spcAft>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396875" indent="-396875">
              <a:lnSpc>
                <a:spcPct val="90000"/>
              </a:lnSpc>
              <a:spcBef>
                <a:spcPct val="25000"/>
              </a:spcBef>
              <a:spcAft>
                <a:spcPct val="25000"/>
              </a:spcAft>
            </a:pPr>
            <a:endParaRPr lang="en-US" sz="1800" dirty="0">
              <a:latin typeface="Tahoma" panose="020B0604030504040204" pitchFamily="34" charset="0"/>
              <a:ea typeface="Tahoma" panose="020B0604030504040204" pitchFamily="34" charset="0"/>
              <a:cs typeface="Tahoma" panose="020B0604030504040204" pitchFamily="34" charset="0"/>
            </a:endParaRPr>
          </a:p>
          <a:p>
            <a:pPr marL="0" indent="0" eaLnBrk="1" hangingPunct="1">
              <a:lnSpc>
                <a:spcPct val="90000"/>
              </a:lnSpc>
              <a:spcBef>
                <a:spcPct val="25000"/>
              </a:spcBef>
              <a:spcAft>
                <a:spcPct val="25000"/>
              </a:spcAft>
              <a:buNone/>
            </a:pPr>
            <a:endParaRPr lang="en-US" sz="1800" dirty="0">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1"/>
          </p:nvPr>
        </p:nvSpPr>
        <p:spPr>
          <a:xfrm>
            <a:off x="3124200" y="6356350"/>
            <a:ext cx="2895600" cy="365125"/>
          </a:xfrm>
          <a:noFill/>
        </p:spPr>
        <p:txBody>
          <a:bodyPr/>
          <a:lstStyle/>
          <a:p>
            <a:r>
              <a:rPr lang="en-GB" dirty="0"/>
              <a:t>HFT Overview</a:t>
            </a:r>
            <a:endParaRPr lang="en-GB" b="1" i="1" dirty="0"/>
          </a:p>
        </p:txBody>
      </p:sp>
    </p:spTree>
    <p:extLst>
      <p:ext uri="{BB962C8B-B14F-4D97-AF65-F5344CB8AC3E}">
        <p14:creationId xmlns:p14="http://schemas.microsoft.com/office/powerpoint/2010/main" val="3960919605"/>
      </p:ext>
    </p:extLst>
  </p:cSld>
  <p:clrMapOvr>
    <a:masterClrMapping/>
  </p:clrMapOvr>
  <p:transition spd="med">
    <p:strips dir="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5779</TotalTime>
  <Words>2182</Words>
  <Application>Microsoft Office PowerPoint</Application>
  <PresentationFormat>On-screen Show (4:3)</PresentationFormat>
  <Paragraphs>200</Paragraphs>
  <Slides>24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Tahoma</vt:lpstr>
      <vt:lpstr>Times New Roman</vt:lpstr>
      <vt:lpstr>Office Theme</vt:lpstr>
      <vt:lpstr>Photo Editor Photo</vt:lpstr>
      <vt:lpstr>    High Frequency Trading Overview</vt:lpstr>
      <vt:lpstr>Intro</vt:lpstr>
      <vt:lpstr>Background</vt:lpstr>
      <vt:lpstr>Background (Cont’d) …</vt:lpstr>
      <vt:lpstr>Background (Cont’d) …</vt:lpstr>
      <vt:lpstr>Background (Cont’d) …</vt:lpstr>
      <vt:lpstr>Issues</vt:lpstr>
      <vt:lpstr>Issues (Cont’d) …</vt:lpstr>
      <vt:lpstr>Issues (Cont’d) …</vt:lpstr>
      <vt:lpstr>The Players</vt:lpstr>
      <vt:lpstr>The Players (Cont’d) …</vt:lpstr>
      <vt:lpstr>HFT – Technology Components</vt:lpstr>
      <vt:lpstr>HFT – Technology Components (Cont’d) …</vt:lpstr>
      <vt:lpstr>HFT Growth Rate*</vt:lpstr>
      <vt:lpstr>Decline in HFT Profitability,  Downward Margin Pressures</vt:lpstr>
      <vt:lpstr>U.S. Equities HFT Revenues - Continued Decline; Spread Across Numerous Firms</vt:lpstr>
      <vt:lpstr>Pro’s / Con’s of Dark Pools</vt:lpstr>
      <vt:lpstr>Implicit / Explicit Trading Costs</vt:lpstr>
      <vt:lpstr>Maker/ Taker Fees, Ranges</vt:lpstr>
      <vt:lpstr>Our Opinion</vt:lpstr>
      <vt:lpstr>Our Opinion (Cont’d) …</vt:lpstr>
      <vt:lpstr>Our Opinion (Cont’d) …</vt:lpstr>
      <vt:lpstr>Our Opinion (Cont’d) …</vt:lpstr>
      <vt:lpstr>For More Info on HFT Directions:</vt:lpstr>
    </vt:vector>
  </TitlesOfParts>
  <Company>Tellefsen and Company,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Day Trader</dc:title>
  <dc:subject>High Level Action Plan</dc:subject>
  <dc:creator>JJR, CCC, GSH</dc:creator>
  <cp:lastModifiedBy>John Rapa</cp:lastModifiedBy>
  <cp:revision>565</cp:revision>
  <cp:lastPrinted>2020-02-12T11:48:43Z</cp:lastPrinted>
  <dcterms:created xsi:type="dcterms:W3CDTF">2001-04-16T12:23:44Z</dcterms:created>
  <dcterms:modified xsi:type="dcterms:W3CDTF">2020-02-12T17:30:50Z</dcterms:modified>
</cp:coreProperties>
</file>